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beaa322b6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beaa322b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won’t go through the process of creating them in detail, but this is to give you an overall understanding of our progress.</a:t>
            </a:r>
            <a:endParaRPr/>
          </a:p>
          <a:p>
            <a:pPr indent="0" lvl="0" marL="0" rtl="0" algn="l">
              <a:spcBef>
                <a:spcPts val="0"/>
              </a:spcBef>
              <a:spcAft>
                <a:spcPts val="0"/>
              </a:spcAft>
              <a:buNone/>
            </a:pPr>
            <a:r>
              <a:rPr lang="en"/>
              <a:t>This graph shows, in percentage, how much of the data our models were able to explain. So the more, the better.</a:t>
            </a:r>
            <a:endParaRPr/>
          </a:p>
          <a:p>
            <a:pPr indent="0" lvl="0" marL="0" rtl="0" algn="l">
              <a:spcBef>
                <a:spcPts val="0"/>
              </a:spcBef>
              <a:spcAft>
                <a:spcPts val="0"/>
              </a:spcAft>
              <a:buNone/>
            </a:pPr>
            <a:r>
              <a:rPr lang="en"/>
              <a:t>There are a few things that the model have to take into account to be reliable though. One of them is the degree of correlation between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beaa322b6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beaa322b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won’t go through the process of creating them in detail, but this is to give you an overall understanding of our progress.</a:t>
            </a:r>
            <a:endParaRPr/>
          </a:p>
          <a:p>
            <a:pPr indent="0" lvl="0" marL="0" rtl="0" algn="l">
              <a:spcBef>
                <a:spcPts val="0"/>
              </a:spcBef>
              <a:spcAft>
                <a:spcPts val="0"/>
              </a:spcAft>
              <a:buNone/>
            </a:pPr>
            <a:r>
              <a:rPr lang="en"/>
              <a:t>This graph shows, in percentage, how much of the data our models were able to explain. So the more, the better.</a:t>
            </a:r>
            <a:endParaRPr/>
          </a:p>
          <a:p>
            <a:pPr indent="0" lvl="0" marL="0" rtl="0" algn="l">
              <a:spcBef>
                <a:spcPts val="0"/>
              </a:spcBef>
              <a:spcAft>
                <a:spcPts val="0"/>
              </a:spcAft>
              <a:buNone/>
            </a:pPr>
            <a:r>
              <a:rPr lang="en"/>
              <a:t>There are a few things that the model have to take into account to be reliable though. One of them is the degree of correlation between features.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beaa322b6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beaa322b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all dandy and all, but what does it means for you? Well, our latest model has a predictive error 5.15% lower than one made with all the initial information.</a:t>
            </a:r>
            <a:endParaRPr/>
          </a:p>
          <a:p>
            <a:pPr indent="0" lvl="0" marL="0" rtl="0" algn="l">
              <a:spcBef>
                <a:spcPts val="0"/>
              </a:spcBef>
              <a:spcAft>
                <a:spcPts val="0"/>
              </a:spcAft>
              <a:buNone/>
            </a:pPr>
            <a:r>
              <a:rPr lang="en"/>
              <a:t>That means that, with less information, we can predict more accurately the fair price of a house, which could save Zillow 10 thousand dollars (that’s the decrease in the error) on each purchase they make. </a:t>
            </a:r>
            <a:endParaRPr/>
          </a:p>
          <a:p>
            <a:pPr indent="0" lvl="0" marL="0" rtl="0" algn="l">
              <a:spcBef>
                <a:spcPts val="0"/>
              </a:spcBef>
              <a:spcAft>
                <a:spcPts val="0"/>
              </a:spcAft>
              <a:buNone/>
            </a:pPr>
            <a:r>
              <a:rPr lang="en"/>
              <a:t>With Zillow </a:t>
            </a:r>
            <a:r>
              <a:rPr lang="en"/>
              <a:t>purchasing</a:t>
            </a:r>
            <a:r>
              <a:rPr lang="en"/>
              <a:t> thousands of houses a month, this could save them millions of dollars per year.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bb52f519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bb52f51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here too =p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a8de4d121_2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a8de4d12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here too =p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a8de4d121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a8de4d12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here too =p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bda649f1c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bda649f1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 normalized the data to get a better idea of how each feature is impacting house price. Before normalizing, we see that</a:t>
            </a:r>
            <a:r>
              <a:rPr lang="en" sz="1000">
                <a:solidFill>
                  <a:srgbClr val="666666"/>
                </a:solidFill>
              </a:rPr>
              <a:t> if everything is held constant</a:t>
            </a:r>
            <a:r>
              <a:rPr lang="en" sz="1000">
                <a:solidFill>
                  <a:srgbClr val="666666"/>
                </a:solidFill>
              </a:rPr>
              <a:t> sqft_living has an increase of 285 dollars for every one square foot. However, after normalizing, it shows that sqft_living has the biggest impact on house prices. </a:t>
            </a:r>
            <a:r>
              <a:rPr lang="en" sz="1000">
                <a:solidFill>
                  <a:srgbClr val="666666"/>
                </a:solidFill>
              </a:rPr>
              <a:t>This passes the common sense test since we know that bigger homes cost more money. But aside from buying smaller homes, we wanted to look into the other features that also impact price.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a8de4d121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a8de4d12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aterfront</a:t>
            </a:r>
            <a:r>
              <a:rPr lang="en"/>
              <a:t> properties vary more pricewise in relation to the actual view, but tend to cost more in general.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beaa322b6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beaa322b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Waterfront properties sees an increase within this range from one without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beaa322b6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beaa322b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view has an increase within this range per increase in view rating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we’ll be going to have a quick overview of what was asked of us, the business problem, what data we used and which methods we used, talk a bit about our models.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map showing the more expensive houses as the more </a:t>
            </a:r>
            <a:r>
              <a:rPr lang="en"/>
              <a:t>intense</a:t>
            </a:r>
            <a:r>
              <a:rPr lang="en"/>
              <a:t> the color.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 a trend around Lake Washington and Lake Sammamish containing the majority of the most expensive houses.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Also, t</a:t>
            </a:r>
            <a:r>
              <a:rPr lang="en">
                <a:solidFill>
                  <a:schemeClr val="dk1"/>
                </a:solidFill>
              </a:rPr>
              <a:t>he house prices seem to decrease the further they are from Seattle and Redmond, and the closer they get to Kent with Kent having the cheaper homes overall.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beaa322b6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beaa322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confirm this, we arranged the range of house prices within 1.5 miles from each city, and as you can see, the houses around Redmond and Seattle have a higher range of price than the ones around Kent.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a2d39f4c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a2d39f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instance, a Fireplace.</a:t>
            </a:r>
            <a:endParaRPr/>
          </a:p>
          <a:p>
            <a:pPr indent="0" lvl="0" marL="0" rtl="0" algn="l">
              <a:spcBef>
                <a:spcPts val="0"/>
              </a:spcBef>
              <a:spcAft>
                <a:spcPts val="0"/>
              </a:spcAft>
              <a:buNone/>
            </a:pPr>
            <a:r>
              <a:rPr lang="en"/>
              <a:t>To find how much more or less profitable buying a house in on state can be in relation to another.</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714e99c21f_1_7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14e99c21f_1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beaa322b6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beaa322b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Zillow is planning to expand their market in the King’s County region, and is looking for a model that can predict house prices to help them buy a large quantity</a:t>
            </a:r>
            <a:endParaRPr/>
          </a:p>
          <a:p>
            <a:pPr indent="0" lvl="0" marL="0" rtl="0" algn="l">
              <a:spcBef>
                <a:spcPts val="0"/>
              </a:spcBef>
              <a:spcAft>
                <a:spcPts val="0"/>
              </a:spcAft>
              <a:buNone/>
            </a:pPr>
            <a:r>
              <a:rPr lang="en"/>
              <a:t>Of undervalued houses in the area.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focus on a few metrics that we found to be important. To determine how much an undervalued house cost, we had to come up with a model that predicts how much a house should be worth.</a:t>
            </a:r>
            <a:endParaRPr/>
          </a:p>
          <a:p>
            <a:pPr indent="0" lvl="0" marL="0" rtl="0" algn="l">
              <a:spcBef>
                <a:spcPts val="0"/>
              </a:spcBef>
              <a:spcAft>
                <a:spcPts val="0"/>
              </a:spcAft>
              <a:buNone/>
            </a:pPr>
            <a:r>
              <a:rPr lang="en"/>
              <a:t>We’ll be able to tell then which house features are the most important when determining their prices, and we’ll offer a </a:t>
            </a:r>
            <a:r>
              <a:rPr lang="en"/>
              <a:t>recommendation</a:t>
            </a:r>
            <a:r>
              <a:rPr lang="en"/>
              <a:t> on which city to look for the highest amount of inexpensive houses, so Zillow can focus their efforts in that city.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a68f1e476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a68f1e4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we have consists of over 21 thousand houses, each with 21 features, that we cleaned, analysed and modeled, to create the best predictive model for house prices in the area.</a:t>
            </a:r>
            <a:endParaRPr/>
          </a:p>
          <a:p>
            <a:pPr indent="0" lvl="0" marL="0" rtl="0" algn="l">
              <a:spcBef>
                <a:spcPts val="0"/>
              </a:spcBef>
              <a:spcAft>
                <a:spcPts val="0"/>
              </a:spcAft>
              <a:buNone/>
            </a:pPr>
            <a:r>
              <a:rPr lang="en"/>
              <a:t>It’s important to note as well that we opted to work with multiple linear regressions instead of just analysing the data, because this can give Zillow a tool for predicting the fair value, and </a:t>
            </a:r>
            <a:r>
              <a:rPr lang="en"/>
              <a:t>therefore</a:t>
            </a:r>
            <a:r>
              <a:rPr lang="en"/>
              <a:t> determining if its price is undervalued, of any other house that might enter the market in the future.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about the models quickly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won’t go through the process of creating them in detail, but this is to give you an overall understanding of our progress.</a:t>
            </a:r>
            <a:endParaRPr/>
          </a:p>
          <a:p>
            <a:pPr indent="0" lvl="0" marL="0" rtl="0" algn="l">
              <a:spcBef>
                <a:spcPts val="0"/>
              </a:spcBef>
              <a:spcAft>
                <a:spcPts val="0"/>
              </a:spcAft>
              <a:buNone/>
            </a:pPr>
            <a:r>
              <a:rPr lang="en"/>
              <a:t>This graph shows, in percentage, how much of the data our models were able to explain. So the more, the better.</a:t>
            </a:r>
            <a:endParaRPr/>
          </a:p>
          <a:p>
            <a:pPr indent="0" lvl="0" marL="0" rtl="0" algn="l">
              <a:spcBef>
                <a:spcPts val="0"/>
              </a:spcBef>
              <a:spcAft>
                <a:spcPts val="0"/>
              </a:spcAft>
              <a:buNone/>
            </a:pPr>
            <a:r>
              <a:rPr lang="en"/>
              <a:t>There are a few things that the model have to take into account to be reliable though. One of them is the degree of correlation between features.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beaa322b6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beaa322b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high collinear features as the most intensely red squares.</a:t>
            </a:r>
            <a:endParaRPr/>
          </a:p>
          <a:p>
            <a:pPr indent="0" lvl="0" marL="0" rtl="0" algn="l">
              <a:spcBef>
                <a:spcPts val="0"/>
              </a:spcBef>
              <a:spcAft>
                <a:spcPts val="0"/>
              </a:spcAft>
              <a:buNone/>
            </a:pPr>
            <a:r>
              <a:rPr lang="en"/>
              <a:t>For instance, the amount of space above the basement is, unsurprisingly, highly correlated with the amount of living space.</a:t>
            </a:r>
            <a:endParaRPr/>
          </a:p>
          <a:p>
            <a:pPr indent="0" lvl="0" marL="0" rtl="0" algn="l">
              <a:spcBef>
                <a:spcPts val="0"/>
              </a:spcBef>
              <a:spcAft>
                <a:spcPts val="0"/>
              </a:spcAft>
              <a:buNone/>
            </a:pPr>
            <a:r>
              <a:rPr lang="en"/>
              <a:t>In short, a lot of this data was not necessary for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beaa322b6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beaa322b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high collinear features as the most intensely red squares.</a:t>
            </a:r>
            <a:endParaRPr/>
          </a:p>
          <a:p>
            <a:pPr indent="0" lvl="0" marL="0" rtl="0" algn="l">
              <a:spcBef>
                <a:spcPts val="0"/>
              </a:spcBef>
              <a:spcAft>
                <a:spcPts val="0"/>
              </a:spcAft>
              <a:buNone/>
            </a:pPr>
            <a:r>
              <a:rPr lang="en"/>
              <a:t>For instance, the amount of space above the basement is, unsurprisingly, highly correlated with the amount of living space.</a:t>
            </a:r>
            <a:endParaRPr/>
          </a:p>
          <a:p>
            <a:pPr indent="0" lvl="0" marL="0" rtl="0" algn="l">
              <a:spcBef>
                <a:spcPts val="0"/>
              </a:spcBef>
              <a:spcAft>
                <a:spcPts val="0"/>
              </a:spcAft>
              <a:buNone/>
            </a:pPr>
            <a:r>
              <a:rPr lang="en"/>
              <a:t>In short, a lot of this data was not necessary for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2">
    <p:spTree>
      <p:nvGrpSpPr>
        <p:cNvPr id="172" name="Shape 172"/>
        <p:cNvGrpSpPr/>
        <p:nvPr/>
      </p:nvGrpSpPr>
      <p:grpSpPr>
        <a:xfrm>
          <a:off x="0" y="0"/>
          <a:ext cx="0" cy="0"/>
          <a:chOff x="0" y="0"/>
          <a:chExt cx="0" cy="0"/>
        </a:xfrm>
      </p:grpSpPr>
      <p:sp>
        <p:nvSpPr>
          <p:cNvPr id="173" name="Google Shape;173;p18"/>
          <p:cNvSpPr/>
          <p:nvPr/>
        </p:nvSpPr>
        <p:spPr>
          <a:xfrm>
            <a:off x="0" y="-12200"/>
            <a:ext cx="6041075" cy="5166925"/>
          </a:xfrm>
          <a:custGeom>
            <a:rect b="b" l="l" r="r" t="t"/>
            <a:pathLst>
              <a:path extrusionOk="0" h="206677" w="241643">
                <a:moveTo>
                  <a:pt x="126321" y="206677"/>
                </a:moveTo>
                <a:lnTo>
                  <a:pt x="241643" y="0"/>
                </a:lnTo>
                <a:lnTo>
                  <a:pt x="0" y="0"/>
                </a:lnTo>
                <a:lnTo>
                  <a:pt x="0" y="206677"/>
                </a:lnTo>
                <a:close/>
              </a:path>
            </a:pathLst>
          </a:custGeom>
          <a:solidFill>
            <a:schemeClr val="lt1"/>
          </a:solidFill>
          <a:ln>
            <a:noFill/>
          </a:ln>
        </p:spPr>
      </p:sp>
      <p:sp>
        <p:nvSpPr>
          <p:cNvPr id="174" name="Google Shape;174;p18"/>
          <p:cNvSpPr/>
          <p:nvPr/>
        </p:nvSpPr>
        <p:spPr>
          <a:xfrm>
            <a:off x="2518391" y="1589650"/>
            <a:ext cx="3331800" cy="35538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2701476" y="0"/>
            <a:ext cx="3331800" cy="35538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ph type="ctrTitle"/>
          </p:nvPr>
        </p:nvSpPr>
        <p:spPr>
          <a:xfrm>
            <a:off x="685800" y="696425"/>
            <a:ext cx="4466100" cy="28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lt1"/>
        </a:solidFill>
      </p:bgPr>
    </p:bg>
    <p:spTree>
      <p:nvGrpSpPr>
        <p:cNvPr id="177" name="Shape 177"/>
        <p:cNvGrpSpPr/>
        <p:nvPr/>
      </p:nvGrpSpPr>
      <p:grpSpPr>
        <a:xfrm>
          <a:off x="0" y="0"/>
          <a:ext cx="0" cy="0"/>
          <a:chOff x="0" y="0"/>
          <a:chExt cx="0" cy="0"/>
        </a:xfrm>
      </p:grpSpPr>
      <p:grpSp>
        <p:nvGrpSpPr>
          <p:cNvPr id="178" name="Google Shape;178;p19"/>
          <p:cNvGrpSpPr/>
          <p:nvPr/>
        </p:nvGrpSpPr>
        <p:grpSpPr>
          <a:xfrm>
            <a:off x="-313691" y="-18375"/>
            <a:ext cx="7510983" cy="1637005"/>
            <a:chOff x="-313691" y="-18375"/>
            <a:chExt cx="7510983" cy="1637005"/>
          </a:xfrm>
        </p:grpSpPr>
        <p:sp>
          <p:nvSpPr>
            <p:cNvPr id="179" name="Google Shape;179;p19"/>
            <p:cNvSpPr/>
            <p:nvPr/>
          </p:nvSpPr>
          <p:spPr>
            <a:xfrm>
              <a:off x="256376" y="499825"/>
              <a:ext cx="6692400" cy="804900"/>
            </a:xfrm>
            <a:prstGeom prst="parallelogram">
              <a:avLst>
                <a:gd fmla="val 5499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313691" y="813730"/>
              <a:ext cx="754800" cy="8049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6442492" y="309450"/>
              <a:ext cx="754800" cy="8049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53899" y="237925"/>
              <a:ext cx="1000200" cy="10668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304107" y="-18375"/>
              <a:ext cx="420900" cy="4491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6589606" y="1038628"/>
              <a:ext cx="249600" cy="2661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9"/>
          <p:cNvGrpSpPr/>
          <p:nvPr/>
        </p:nvGrpSpPr>
        <p:grpSpPr>
          <a:xfrm>
            <a:off x="7485392" y="1755351"/>
            <a:ext cx="2830800" cy="3388272"/>
            <a:chOff x="7485392" y="1755351"/>
            <a:chExt cx="2830800" cy="3388272"/>
          </a:xfrm>
        </p:grpSpPr>
        <p:sp>
          <p:nvSpPr>
            <p:cNvPr id="186" name="Google Shape;186;p19"/>
            <p:cNvSpPr/>
            <p:nvPr/>
          </p:nvSpPr>
          <p:spPr>
            <a:xfrm>
              <a:off x="8005394" y="2926923"/>
              <a:ext cx="2078100" cy="22167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7485392" y="1755351"/>
              <a:ext cx="2830800" cy="30192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9"/>
          <p:cNvSpPr txBox="1"/>
          <p:nvPr>
            <p:ph type="title"/>
          </p:nvPr>
        </p:nvSpPr>
        <p:spPr>
          <a:xfrm>
            <a:off x="914575" y="495875"/>
            <a:ext cx="6026700" cy="813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19"/>
          <p:cNvSpPr txBox="1"/>
          <p:nvPr>
            <p:ph idx="1" type="body"/>
          </p:nvPr>
        </p:nvSpPr>
        <p:spPr>
          <a:xfrm>
            <a:off x="914575" y="1584425"/>
            <a:ext cx="2177100" cy="295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0" name="Google Shape;190;p19"/>
          <p:cNvSpPr txBox="1"/>
          <p:nvPr>
            <p:ph idx="2" type="body"/>
          </p:nvPr>
        </p:nvSpPr>
        <p:spPr>
          <a:xfrm>
            <a:off x="3325823" y="1584425"/>
            <a:ext cx="2177100" cy="295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1" name="Google Shape;191;p19"/>
          <p:cNvSpPr txBox="1"/>
          <p:nvPr>
            <p:ph idx="3" type="body"/>
          </p:nvPr>
        </p:nvSpPr>
        <p:spPr>
          <a:xfrm>
            <a:off x="5737072" y="1584425"/>
            <a:ext cx="2177100" cy="295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2" name="Google Shape;192;p19"/>
          <p:cNvSpPr txBox="1"/>
          <p:nvPr>
            <p:ph idx="12" type="sldNum"/>
          </p:nvPr>
        </p:nvSpPr>
        <p:spPr>
          <a:xfrm>
            <a:off x="8557525" y="0"/>
            <a:ext cx="434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_2">
    <p:spTree>
      <p:nvGrpSpPr>
        <p:cNvPr id="193" name="Shape 193"/>
        <p:cNvGrpSpPr/>
        <p:nvPr/>
      </p:nvGrpSpPr>
      <p:grpSpPr>
        <a:xfrm>
          <a:off x="0" y="0"/>
          <a:ext cx="0" cy="0"/>
          <a:chOff x="0" y="0"/>
          <a:chExt cx="0" cy="0"/>
        </a:xfrm>
      </p:grpSpPr>
      <p:sp>
        <p:nvSpPr>
          <p:cNvPr id="194" name="Google Shape;194;p20"/>
          <p:cNvSpPr/>
          <p:nvPr/>
        </p:nvSpPr>
        <p:spPr>
          <a:xfrm>
            <a:off x="-7800" y="-12200"/>
            <a:ext cx="6248300" cy="5166925"/>
          </a:xfrm>
          <a:custGeom>
            <a:rect b="b" l="l" r="r" t="t"/>
            <a:pathLst>
              <a:path extrusionOk="0" h="206677" w="249932">
                <a:moveTo>
                  <a:pt x="134610" y="206677"/>
                </a:moveTo>
                <a:lnTo>
                  <a:pt x="249932" y="0"/>
                </a:lnTo>
                <a:lnTo>
                  <a:pt x="312" y="176"/>
                </a:lnTo>
                <a:lnTo>
                  <a:pt x="0" y="206540"/>
                </a:lnTo>
                <a:close/>
              </a:path>
            </a:pathLst>
          </a:custGeom>
          <a:solidFill>
            <a:schemeClr val="lt1"/>
          </a:solidFill>
          <a:ln>
            <a:noFill/>
          </a:ln>
        </p:spPr>
      </p:sp>
      <p:grpSp>
        <p:nvGrpSpPr>
          <p:cNvPr id="195" name="Google Shape;195;p20"/>
          <p:cNvGrpSpPr/>
          <p:nvPr/>
        </p:nvGrpSpPr>
        <p:grpSpPr>
          <a:xfrm>
            <a:off x="-313691" y="-18375"/>
            <a:ext cx="6268866" cy="1637005"/>
            <a:chOff x="-313691" y="-18375"/>
            <a:chExt cx="6268866" cy="1637005"/>
          </a:xfrm>
        </p:grpSpPr>
        <p:sp>
          <p:nvSpPr>
            <p:cNvPr id="196" name="Google Shape;196;p20"/>
            <p:cNvSpPr/>
            <p:nvPr/>
          </p:nvSpPr>
          <p:spPr>
            <a:xfrm>
              <a:off x="256375" y="499825"/>
              <a:ext cx="5698800" cy="804900"/>
            </a:xfrm>
            <a:prstGeom prst="parallelogram">
              <a:avLst>
                <a:gd fmla="val 5499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13691" y="813730"/>
              <a:ext cx="754800" cy="8049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3899" y="237925"/>
              <a:ext cx="1000200" cy="10668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304107" y="-18375"/>
              <a:ext cx="420900" cy="4491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0"/>
          <p:cNvGrpSpPr/>
          <p:nvPr/>
        </p:nvGrpSpPr>
        <p:grpSpPr>
          <a:xfrm>
            <a:off x="8378663" y="3572732"/>
            <a:ext cx="1312359" cy="1570803"/>
            <a:chOff x="7485392" y="1755351"/>
            <a:chExt cx="2830800" cy="3388272"/>
          </a:xfrm>
        </p:grpSpPr>
        <p:sp>
          <p:nvSpPr>
            <p:cNvPr id="201" name="Google Shape;201;p20"/>
            <p:cNvSpPr/>
            <p:nvPr/>
          </p:nvSpPr>
          <p:spPr>
            <a:xfrm>
              <a:off x="8005394" y="2926923"/>
              <a:ext cx="2078100" cy="22167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7485392" y="1755351"/>
              <a:ext cx="2830800" cy="30192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0"/>
          <p:cNvSpPr/>
          <p:nvPr/>
        </p:nvSpPr>
        <p:spPr>
          <a:xfrm>
            <a:off x="3171580" y="2571750"/>
            <a:ext cx="1806600" cy="2582700"/>
          </a:xfrm>
          <a:prstGeom prst="parallelogram">
            <a:avLst>
              <a:gd fmla="val 79448"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2918594" y="0"/>
            <a:ext cx="3321900" cy="4749900"/>
          </a:xfrm>
          <a:prstGeom prst="parallelogram">
            <a:avLst>
              <a:gd fmla="val 79448"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ph type="title"/>
          </p:nvPr>
        </p:nvSpPr>
        <p:spPr>
          <a:xfrm>
            <a:off x="914575" y="495875"/>
            <a:ext cx="3909000" cy="813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20"/>
          <p:cNvSpPr txBox="1"/>
          <p:nvPr>
            <p:ph idx="1" type="body"/>
          </p:nvPr>
        </p:nvSpPr>
        <p:spPr>
          <a:xfrm>
            <a:off x="914575" y="1584425"/>
            <a:ext cx="2480700" cy="29997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55600" lvl="1" marL="914400" rtl="0">
              <a:spcBef>
                <a:spcPts val="1600"/>
              </a:spcBef>
              <a:spcAft>
                <a:spcPts val="0"/>
              </a:spcAft>
              <a:buSzPts val="2000"/>
              <a:buChar char="○"/>
              <a:defRPr sz="2000"/>
            </a:lvl2pPr>
            <a:lvl3pPr indent="-355600" lvl="2" marL="1371600" rtl="0">
              <a:spcBef>
                <a:spcPts val="1600"/>
              </a:spcBef>
              <a:spcAft>
                <a:spcPts val="0"/>
              </a:spcAft>
              <a:buSzPts val="2000"/>
              <a:buChar char="■"/>
              <a:defRPr sz="2000"/>
            </a:lvl3pPr>
            <a:lvl4pPr indent="-355600" lvl="3" marL="1828800" rtl="0">
              <a:spcBef>
                <a:spcPts val="1600"/>
              </a:spcBef>
              <a:spcAft>
                <a:spcPts val="0"/>
              </a:spcAft>
              <a:buSzPts val="2000"/>
              <a:buChar char="●"/>
              <a:defRPr sz="2000"/>
            </a:lvl4pPr>
            <a:lvl5pPr indent="-355600" lvl="4" marL="2286000" rtl="0">
              <a:spcBef>
                <a:spcPts val="1600"/>
              </a:spcBef>
              <a:spcAft>
                <a:spcPts val="0"/>
              </a:spcAft>
              <a:buSzPts val="2000"/>
              <a:buChar char="○"/>
              <a:defRPr sz="2000"/>
            </a:lvl5pPr>
            <a:lvl6pPr indent="-355600" lvl="5" marL="2743200" rtl="0">
              <a:spcBef>
                <a:spcPts val="1600"/>
              </a:spcBef>
              <a:spcAft>
                <a:spcPts val="0"/>
              </a:spcAft>
              <a:buSzPts val="2000"/>
              <a:buChar char="■"/>
              <a:defRPr sz="2000"/>
            </a:lvl6pPr>
            <a:lvl7pPr indent="-355600" lvl="6" marL="3200400" rtl="0">
              <a:spcBef>
                <a:spcPts val="1600"/>
              </a:spcBef>
              <a:spcAft>
                <a:spcPts val="0"/>
              </a:spcAft>
              <a:buSzPts val="2000"/>
              <a:buChar char="●"/>
              <a:defRPr sz="2000"/>
            </a:lvl7pPr>
            <a:lvl8pPr indent="-355600" lvl="7" marL="3657600" rtl="0">
              <a:spcBef>
                <a:spcPts val="1600"/>
              </a:spcBef>
              <a:spcAft>
                <a:spcPts val="0"/>
              </a:spcAft>
              <a:buSzPts val="2000"/>
              <a:buChar char="○"/>
              <a:defRPr sz="2000"/>
            </a:lvl8pPr>
            <a:lvl9pPr indent="-355600" lvl="8" marL="4114800" rtl="0">
              <a:spcBef>
                <a:spcPts val="1600"/>
              </a:spcBef>
              <a:spcAft>
                <a:spcPts val="1600"/>
              </a:spcAft>
              <a:buSzPts val="2000"/>
              <a:buChar char="■"/>
              <a:defRPr sz="2000"/>
            </a:lvl9pPr>
          </a:lstStyle>
          <a:p/>
        </p:txBody>
      </p:sp>
      <p:sp>
        <p:nvSpPr>
          <p:cNvPr id="207" name="Google Shape;207;p20"/>
          <p:cNvSpPr txBox="1"/>
          <p:nvPr>
            <p:ph idx="12" type="sldNum"/>
          </p:nvPr>
        </p:nvSpPr>
        <p:spPr>
          <a:xfrm>
            <a:off x="8694775" y="4749850"/>
            <a:ext cx="4494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spTree>
      <p:nvGrpSpPr>
        <p:cNvPr id="208" name="Shape 208"/>
        <p:cNvGrpSpPr/>
        <p:nvPr/>
      </p:nvGrpSpPr>
      <p:grpSpPr>
        <a:xfrm>
          <a:off x="0" y="0"/>
          <a:ext cx="0" cy="0"/>
          <a:chOff x="0" y="0"/>
          <a:chExt cx="0" cy="0"/>
        </a:xfrm>
      </p:grpSpPr>
      <p:sp>
        <p:nvSpPr>
          <p:cNvPr id="209" name="Google Shape;209;p21"/>
          <p:cNvSpPr txBox="1"/>
          <p:nvPr>
            <p:ph idx="12" type="sldNum"/>
          </p:nvPr>
        </p:nvSpPr>
        <p:spPr>
          <a:xfrm>
            <a:off x="8557525" y="0"/>
            <a:ext cx="4341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10" name="Google Shape;210;p21"/>
          <p:cNvGrpSpPr/>
          <p:nvPr/>
        </p:nvGrpSpPr>
        <p:grpSpPr>
          <a:xfrm>
            <a:off x="-313691" y="-18375"/>
            <a:ext cx="1367790" cy="1637005"/>
            <a:chOff x="-313691" y="-18375"/>
            <a:chExt cx="1367790" cy="1637005"/>
          </a:xfrm>
        </p:grpSpPr>
        <p:sp>
          <p:nvSpPr>
            <p:cNvPr id="211" name="Google Shape;211;p21"/>
            <p:cNvSpPr/>
            <p:nvPr/>
          </p:nvSpPr>
          <p:spPr>
            <a:xfrm>
              <a:off x="-313691" y="813730"/>
              <a:ext cx="754800" cy="8049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53899" y="237925"/>
              <a:ext cx="1000200" cy="10668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304107" y="-18375"/>
              <a:ext cx="420900" cy="4491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1"/>
          <p:cNvGrpSpPr/>
          <p:nvPr/>
        </p:nvGrpSpPr>
        <p:grpSpPr>
          <a:xfrm>
            <a:off x="7485392" y="1755351"/>
            <a:ext cx="2830800" cy="3388272"/>
            <a:chOff x="7485392" y="1755351"/>
            <a:chExt cx="2830800" cy="3388272"/>
          </a:xfrm>
        </p:grpSpPr>
        <p:sp>
          <p:nvSpPr>
            <p:cNvPr id="215" name="Google Shape;215;p21"/>
            <p:cNvSpPr/>
            <p:nvPr/>
          </p:nvSpPr>
          <p:spPr>
            <a:xfrm>
              <a:off x="8005394" y="2926923"/>
              <a:ext cx="2078100" cy="22167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7485392" y="1755351"/>
              <a:ext cx="2830800" cy="30192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bg>
      <p:bgPr>
        <a:solidFill>
          <a:schemeClr val="lt1"/>
        </a:solidFill>
      </p:bgPr>
    </p:bg>
    <p:spTree>
      <p:nvGrpSpPr>
        <p:cNvPr id="217" name="Shape 217"/>
        <p:cNvGrpSpPr/>
        <p:nvPr/>
      </p:nvGrpSpPr>
      <p:grpSpPr>
        <a:xfrm>
          <a:off x="0" y="0"/>
          <a:ext cx="0" cy="0"/>
          <a:chOff x="0" y="0"/>
          <a:chExt cx="0" cy="0"/>
        </a:xfrm>
      </p:grpSpPr>
      <p:sp>
        <p:nvSpPr>
          <p:cNvPr id="218" name="Google Shape;218;p22"/>
          <p:cNvSpPr txBox="1"/>
          <p:nvPr>
            <p:ph idx="12" type="sldNum"/>
          </p:nvPr>
        </p:nvSpPr>
        <p:spPr>
          <a:xfrm>
            <a:off x="8557525" y="0"/>
            <a:ext cx="434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9" name="Shape 219"/>
        <p:cNvGrpSpPr/>
        <p:nvPr/>
      </p:nvGrpSpPr>
      <p:grpSpPr>
        <a:xfrm>
          <a:off x="0" y="0"/>
          <a:ext cx="0" cy="0"/>
          <a:chOff x="0" y="0"/>
          <a:chExt cx="0" cy="0"/>
        </a:xfrm>
      </p:grpSpPr>
      <p:sp>
        <p:nvSpPr>
          <p:cNvPr id="220" name="Google Shape;220;p23"/>
          <p:cNvSpPr/>
          <p:nvPr/>
        </p:nvSpPr>
        <p:spPr>
          <a:xfrm>
            <a:off x="0" y="-50"/>
            <a:ext cx="9144000" cy="5143500"/>
          </a:xfrm>
          <a:prstGeom prst="parallelogram">
            <a:avLst>
              <a:gd fmla="val 5558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ph idx="1" type="body"/>
          </p:nvPr>
        </p:nvSpPr>
        <p:spPr>
          <a:xfrm>
            <a:off x="2746950" y="1037200"/>
            <a:ext cx="3650100" cy="3069000"/>
          </a:xfrm>
          <a:prstGeom prst="rect">
            <a:avLst/>
          </a:prstGeom>
        </p:spPr>
        <p:txBody>
          <a:bodyPr anchorCtr="0" anchor="ctr" bIns="91425" lIns="91425" spcFirstLastPara="1" rIns="91425" wrap="square" tIns="91425">
            <a:noAutofit/>
          </a:bodyPr>
          <a:lstStyle>
            <a:lvl1pPr indent="-311150" lvl="0" marL="457200" rtl="0" algn="ctr">
              <a:spcBef>
                <a:spcPts val="0"/>
              </a:spcBef>
              <a:spcAft>
                <a:spcPts val="0"/>
              </a:spcAft>
              <a:buClr>
                <a:schemeClr val="dk1"/>
              </a:buClr>
              <a:buSzPts val="1300"/>
              <a:buFont typeface="IBM Plex Sans"/>
              <a:buChar char="●"/>
              <a:defRPr i="1">
                <a:latin typeface="IBM Plex Sans"/>
                <a:ea typeface="IBM Plex Sans"/>
                <a:cs typeface="IBM Plex Sans"/>
                <a:sym typeface="IBM Plex Sans"/>
              </a:defRPr>
            </a:lvl1pPr>
            <a:lvl2pPr indent="-298450" lvl="1" marL="9144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2pPr>
            <a:lvl3pPr indent="-298450" lvl="2" marL="13716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3pPr>
            <a:lvl4pPr indent="-298450" lvl="3" marL="18288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4pPr>
            <a:lvl5pPr indent="-298450" lvl="4" marL="22860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5pPr>
            <a:lvl6pPr indent="-298450" lvl="5" marL="27432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6pPr>
            <a:lvl7pPr indent="-298450" lvl="6" marL="32004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7pPr>
            <a:lvl8pPr indent="-298450" lvl="7" marL="3657600" rtl="0" algn="ctr">
              <a:spcBef>
                <a:spcPts val="1600"/>
              </a:spcBef>
              <a:spcAft>
                <a:spcPts val="0"/>
              </a:spcAft>
              <a:buClr>
                <a:schemeClr val="dk1"/>
              </a:buClr>
              <a:buSzPts val="1100"/>
              <a:buFont typeface="IBM Plex Sans"/>
              <a:buChar char="○"/>
              <a:defRPr i="1">
                <a:latin typeface="IBM Plex Sans"/>
                <a:ea typeface="IBM Plex Sans"/>
                <a:cs typeface="IBM Plex Sans"/>
                <a:sym typeface="IBM Plex Sans"/>
              </a:defRPr>
            </a:lvl8pPr>
            <a:lvl9pPr indent="-298450" lvl="8" marL="4114800" rtl="0" algn="ctr">
              <a:spcBef>
                <a:spcPts val="1600"/>
              </a:spcBef>
              <a:spcAft>
                <a:spcPts val="1600"/>
              </a:spcAft>
              <a:buClr>
                <a:schemeClr val="dk1"/>
              </a:buClr>
              <a:buSzPts val="1100"/>
              <a:buFont typeface="IBM Plex Sans"/>
              <a:buChar char="■"/>
              <a:defRPr i="1">
                <a:latin typeface="IBM Plex Sans"/>
                <a:ea typeface="IBM Plex Sans"/>
                <a:cs typeface="IBM Plex Sans"/>
                <a:sym typeface="IBM Plex Sans"/>
              </a:defRPr>
            </a:lvl9pPr>
          </a:lstStyle>
          <a:p/>
        </p:txBody>
      </p:sp>
      <p:sp>
        <p:nvSpPr>
          <p:cNvPr id="222" name="Google Shape;222;p23"/>
          <p:cNvSpPr txBox="1"/>
          <p:nvPr/>
        </p:nvSpPr>
        <p:spPr>
          <a:xfrm>
            <a:off x="3593400" y="380949"/>
            <a:ext cx="1957200" cy="50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accent1"/>
                </a:solidFill>
                <a:latin typeface="Merriweather"/>
                <a:ea typeface="Merriweather"/>
                <a:cs typeface="Merriweather"/>
                <a:sym typeface="Merriweather"/>
              </a:rPr>
              <a:t>“</a:t>
            </a:r>
            <a:endParaRPr b="1" sz="6000">
              <a:solidFill>
                <a:schemeClr val="accent1"/>
              </a:solidFill>
              <a:latin typeface="Merriweather"/>
              <a:ea typeface="Merriweather"/>
              <a:cs typeface="Merriweather"/>
              <a:sym typeface="Merriweather"/>
            </a:endParaRPr>
          </a:p>
        </p:txBody>
      </p:sp>
      <p:sp>
        <p:nvSpPr>
          <p:cNvPr id="223" name="Google Shape;223;p23"/>
          <p:cNvSpPr txBox="1"/>
          <p:nvPr>
            <p:ph idx="12" type="sldNum"/>
          </p:nvPr>
        </p:nvSpPr>
        <p:spPr>
          <a:xfrm>
            <a:off x="4354950" y="0"/>
            <a:ext cx="434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24" name="Google Shape;224;p23"/>
          <p:cNvSpPr/>
          <p:nvPr/>
        </p:nvSpPr>
        <p:spPr>
          <a:xfrm>
            <a:off x="-161316" y="2170222"/>
            <a:ext cx="1691400" cy="18039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510053" y="1108443"/>
            <a:ext cx="2241300" cy="23907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1070768" y="534075"/>
            <a:ext cx="943200" cy="10065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7308537" y="814737"/>
            <a:ext cx="1744500" cy="1859700"/>
          </a:xfrm>
          <a:prstGeom prst="parallelogram">
            <a:avLst>
              <a:gd fmla="val 59001" name="adj"/>
            </a:avLst>
          </a:prstGeom>
          <a:gradFill>
            <a:gsLst>
              <a:gs pos="0">
                <a:schemeClr val="accent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6769741" y="3169650"/>
            <a:ext cx="1234800" cy="1316700"/>
          </a:xfrm>
          <a:prstGeom prst="parallelogram">
            <a:avLst>
              <a:gd fmla="val 59001" name="adj"/>
            </a:avLst>
          </a:pr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3593400" y="4258799"/>
            <a:ext cx="1957200" cy="50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accent1"/>
                </a:solidFill>
                <a:latin typeface="Merriweather"/>
                <a:ea typeface="Merriweather"/>
                <a:cs typeface="Merriweather"/>
                <a:sym typeface="Merriweather"/>
              </a:rPr>
              <a:t>”</a:t>
            </a:r>
            <a:endParaRPr b="1" sz="6000">
              <a:solidFill>
                <a:schemeClr val="accent1"/>
              </a:solidFill>
              <a:latin typeface="Merriweather"/>
              <a:ea typeface="Merriweather"/>
              <a:cs typeface="Merriweather"/>
              <a:sym typeface="Merriweather"/>
            </a:endParaRPr>
          </a:p>
        </p:txBody>
      </p:sp>
      <p:sp>
        <p:nvSpPr>
          <p:cNvPr id="230" name="Google Shape;230;p23"/>
          <p:cNvSpPr/>
          <p:nvPr/>
        </p:nvSpPr>
        <p:spPr>
          <a:xfrm>
            <a:off x="7174525" y="2019350"/>
            <a:ext cx="1782000" cy="1900500"/>
          </a:xfrm>
          <a:prstGeom prst="parallelogram">
            <a:avLst>
              <a:gd fmla="val 59001" name="adj"/>
            </a:avLst>
          </a:prstGeom>
          <a:gradFill>
            <a:gsLst>
              <a:gs pos="0">
                <a:schemeClr val="accent1"/>
              </a:gs>
              <a:gs pos="100000">
                <a:srgbClr val="02C1D3">
                  <a:alpha val="3372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hyperlink" Target="https://github.com/DataDoggo215" TargetMode="External"/><Relationship Id="rId5" Type="http://schemas.openxmlformats.org/officeDocument/2006/relationships/hyperlink" Target="https://github.com/moscatena" TargetMode="External"/><Relationship Id="rId6" Type="http://schemas.openxmlformats.org/officeDocument/2006/relationships/hyperlink" Target="https://github.com/madoriathoma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www.slidescarnival.com/?utm_source=template" TargetMode="External"/><Relationship Id="rId4" Type="http://schemas.openxmlformats.org/officeDocument/2006/relationships/hyperlink" Target="https://www.seattlemet.com/home-and-real-estate/2020/11/seattle-washington-home-sales-continue-to-defy-the-calendar-real-estate" TargetMode="External"/><Relationship Id="rId5" Type="http://schemas.openxmlformats.org/officeDocument/2006/relationships/hyperlink" Target="https://kingcounty.gov/" TargetMode="External"/><Relationship Id="rId6" Type="http://schemas.openxmlformats.org/officeDocument/2006/relationships/hyperlink" Target="http://www.slidescarnival.com/help-use-presentation-template" TargetMode="External"/><Relationship Id="rId7" Type="http://schemas.openxmlformats.org/officeDocument/2006/relationships/hyperlink" Target="http://www.slidescarnival.com/copyright-and-legal-inform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4"/>
          <p:cNvSpPr txBox="1"/>
          <p:nvPr>
            <p:ph type="ctrTitle"/>
          </p:nvPr>
        </p:nvSpPr>
        <p:spPr>
          <a:xfrm>
            <a:off x="685800" y="696425"/>
            <a:ext cx="4466100" cy="28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Kings County Housing</a:t>
            </a:r>
            <a:endParaRPr>
              <a:solidFill>
                <a:srgbClr val="1277E1"/>
              </a:solidFill>
            </a:endParaRPr>
          </a:p>
          <a:p>
            <a:pPr indent="0" lvl="0" marL="0" rtl="0" algn="l">
              <a:spcBef>
                <a:spcPts val="0"/>
              </a:spcBef>
              <a:spcAft>
                <a:spcPts val="0"/>
              </a:spcAft>
              <a:buNone/>
            </a:pPr>
            <a:r>
              <a:rPr lang="en">
                <a:solidFill>
                  <a:srgbClr val="1277E1"/>
                </a:solidFill>
              </a:rPr>
              <a:t>Analysis</a:t>
            </a:r>
            <a:endParaRPr>
              <a:solidFill>
                <a:srgbClr val="1277E1"/>
              </a:solidFill>
            </a:endParaRPr>
          </a:p>
        </p:txBody>
      </p:sp>
      <p:sp>
        <p:nvSpPr>
          <p:cNvPr id="236" name="Google Shape;236;p24"/>
          <p:cNvSpPr txBox="1"/>
          <p:nvPr/>
        </p:nvSpPr>
        <p:spPr>
          <a:xfrm>
            <a:off x="69200" y="3990975"/>
            <a:ext cx="274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Light"/>
                <a:ea typeface="IBM Plex Sans Light"/>
                <a:cs typeface="IBM Plex Sans Light"/>
                <a:sym typeface="IBM Plex Sans Light"/>
              </a:rPr>
              <a:t>Presented By: </a:t>
            </a:r>
            <a:endParaRPr>
              <a:latin typeface="IBM Plex Sans Light"/>
              <a:ea typeface="IBM Plex Sans Light"/>
              <a:cs typeface="IBM Plex Sans Light"/>
              <a:sym typeface="IBM Plex Sans Light"/>
            </a:endParaRPr>
          </a:p>
          <a:p>
            <a:pPr indent="0" lvl="0" marL="0" rtl="0" algn="l">
              <a:spcBef>
                <a:spcPts val="0"/>
              </a:spcBef>
              <a:spcAft>
                <a:spcPts val="0"/>
              </a:spcAft>
              <a:buNone/>
            </a:pPr>
            <a:r>
              <a:rPr lang="en">
                <a:latin typeface="IBM Plex Sans Light"/>
                <a:ea typeface="IBM Plex Sans Light"/>
                <a:cs typeface="IBM Plex Sans Light"/>
                <a:sym typeface="IBM Plex Sans Light"/>
              </a:rPr>
              <a:t>Hoang</a:t>
            </a:r>
            <a:endParaRPr>
              <a:latin typeface="IBM Plex Sans Light"/>
              <a:ea typeface="IBM Plex Sans Light"/>
              <a:cs typeface="IBM Plex Sans Light"/>
              <a:sym typeface="IBM Plex Sans Light"/>
            </a:endParaRPr>
          </a:p>
          <a:p>
            <a:pPr indent="0" lvl="0" marL="0" rtl="0" algn="l">
              <a:spcBef>
                <a:spcPts val="0"/>
              </a:spcBef>
              <a:spcAft>
                <a:spcPts val="0"/>
              </a:spcAft>
              <a:buNone/>
            </a:pPr>
            <a:r>
              <a:rPr lang="en">
                <a:latin typeface="IBM Plex Sans Light"/>
                <a:ea typeface="IBM Plex Sans Light"/>
                <a:cs typeface="IBM Plex Sans Light"/>
                <a:sym typeface="IBM Plex Sans Light"/>
              </a:rPr>
              <a:t>Madoria </a:t>
            </a:r>
            <a:endParaRPr>
              <a:latin typeface="IBM Plex Sans Light"/>
              <a:ea typeface="IBM Plex Sans Light"/>
              <a:cs typeface="IBM Plex Sans Light"/>
              <a:sym typeface="IBM Plex Sans Light"/>
            </a:endParaRPr>
          </a:p>
          <a:p>
            <a:pPr indent="0" lvl="0" marL="0" rtl="0" algn="l">
              <a:spcBef>
                <a:spcPts val="0"/>
              </a:spcBef>
              <a:spcAft>
                <a:spcPts val="0"/>
              </a:spcAft>
              <a:buNone/>
            </a:pPr>
            <a:r>
              <a:rPr lang="en">
                <a:latin typeface="IBM Plex Sans Light"/>
                <a:ea typeface="IBM Plex Sans Light"/>
                <a:cs typeface="IBM Plex Sans Light"/>
                <a:sym typeface="IBM Plex Sans Light"/>
              </a:rPr>
              <a:t>Marcelo</a:t>
            </a:r>
            <a:endParaRPr>
              <a:latin typeface="IBM Plex Sans Light"/>
              <a:ea typeface="IBM Plex Sans Light"/>
              <a:cs typeface="IBM Plex Sans Light"/>
              <a:sym typeface="IBM Plex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3"/>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Models</a:t>
            </a:r>
            <a:endParaRPr>
              <a:solidFill>
                <a:srgbClr val="1277E1"/>
              </a:solidFill>
            </a:endParaRPr>
          </a:p>
        </p:txBody>
      </p:sp>
      <p:pic>
        <p:nvPicPr>
          <p:cNvPr id="318" name="Google Shape;318;p33"/>
          <p:cNvPicPr preferRelativeResize="0"/>
          <p:nvPr/>
        </p:nvPicPr>
        <p:blipFill rotWithShape="1">
          <a:blip r:embed="rId3">
            <a:alphaModFix/>
          </a:blip>
          <a:srcRect b="0" l="0" r="0" t="7407"/>
          <a:stretch/>
        </p:blipFill>
        <p:spPr>
          <a:xfrm>
            <a:off x="2530250" y="895350"/>
            <a:ext cx="6046250" cy="4229099"/>
          </a:xfrm>
          <a:prstGeom prst="rect">
            <a:avLst/>
          </a:prstGeom>
          <a:noFill/>
          <a:ln>
            <a:noFill/>
          </a:ln>
        </p:spPr>
      </p:pic>
      <p:sp>
        <p:nvSpPr>
          <p:cNvPr id="319" name="Google Shape;319;p33"/>
          <p:cNvSpPr txBox="1"/>
          <p:nvPr>
            <p:ph idx="4294967295" type="body"/>
          </p:nvPr>
        </p:nvSpPr>
        <p:spPr>
          <a:xfrm>
            <a:off x="3199800" y="556650"/>
            <a:ext cx="47058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Percentage of the Variation of our Data from the Mean</a:t>
            </a:r>
            <a:endParaRPr>
              <a:solidFill>
                <a:schemeClr val="dk2"/>
              </a:solidFill>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320" name="Google Shape;320;p33"/>
          <p:cNvPicPr preferRelativeResize="0"/>
          <p:nvPr/>
        </p:nvPicPr>
        <p:blipFill>
          <a:blip r:embed="rId4">
            <a:alphaModFix/>
          </a:blip>
          <a:stretch>
            <a:fillRect/>
          </a:stretch>
        </p:blipFill>
        <p:spPr>
          <a:xfrm>
            <a:off x="2190750" y="4332900"/>
            <a:ext cx="6046249" cy="791553"/>
          </a:xfrm>
          <a:prstGeom prst="rect">
            <a:avLst/>
          </a:prstGeom>
          <a:noFill/>
          <a:ln>
            <a:noFill/>
          </a:ln>
        </p:spPr>
      </p:pic>
      <p:sp>
        <p:nvSpPr>
          <p:cNvPr id="321" name="Google Shape;321;p33"/>
          <p:cNvSpPr/>
          <p:nvPr/>
        </p:nvSpPr>
        <p:spPr>
          <a:xfrm>
            <a:off x="1933575" y="3859650"/>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8237000" y="4395825"/>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3"/>
          <p:cNvPicPr preferRelativeResize="0"/>
          <p:nvPr/>
        </p:nvPicPr>
        <p:blipFill rotWithShape="1">
          <a:blip r:embed="rId5">
            <a:alphaModFix/>
          </a:blip>
          <a:srcRect b="39653" l="0" r="0" t="0"/>
          <a:stretch/>
        </p:blipFill>
        <p:spPr>
          <a:xfrm rot="10800000">
            <a:off x="2540375" y="4332900"/>
            <a:ext cx="196700" cy="68250"/>
          </a:xfrm>
          <a:prstGeom prst="rect">
            <a:avLst/>
          </a:prstGeom>
          <a:noFill/>
          <a:ln>
            <a:noFill/>
          </a:ln>
        </p:spPr>
      </p:pic>
      <p:sp>
        <p:nvSpPr>
          <p:cNvPr id="324" name="Google Shape;324;p33"/>
          <p:cNvSpPr txBox="1"/>
          <p:nvPr>
            <p:ph idx="4294967295" type="body"/>
          </p:nvPr>
        </p:nvSpPr>
        <p:spPr>
          <a:xfrm>
            <a:off x="189900" y="1318650"/>
            <a:ext cx="2296200" cy="320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Several models were created in the analysis process</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4"/>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Models</a:t>
            </a:r>
            <a:endParaRPr>
              <a:solidFill>
                <a:srgbClr val="1277E1"/>
              </a:solidFill>
            </a:endParaRPr>
          </a:p>
        </p:txBody>
      </p:sp>
      <p:pic>
        <p:nvPicPr>
          <p:cNvPr id="331" name="Google Shape;331;p34"/>
          <p:cNvPicPr preferRelativeResize="0"/>
          <p:nvPr/>
        </p:nvPicPr>
        <p:blipFill rotWithShape="1">
          <a:blip r:embed="rId3">
            <a:alphaModFix/>
          </a:blip>
          <a:srcRect b="0" l="0" r="0" t="7407"/>
          <a:stretch/>
        </p:blipFill>
        <p:spPr>
          <a:xfrm>
            <a:off x="2530250" y="895350"/>
            <a:ext cx="6046250" cy="4229099"/>
          </a:xfrm>
          <a:prstGeom prst="rect">
            <a:avLst/>
          </a:prstGeom>
          <a:noFill/>
          <a:ln>
            <a:noFill/>
          </a:ln>
        </p:spPr>
      </p:pic>
      <p:sp>
        <p:nvSpPr>
          <p:cNvPr id="332" name="Google Shape;332;p34"/>
          <p:cNvSpPr txBox="1"/>
          <p:nvPr>
            <p:ph idx="4294967295" type="body"/>
          </p:nvPr>
        </p:nvSpPr>
        <p:spPr>
          <a:xfrm>
            <a:off x="3199800" y="556650"/>
            <a:ext cx="47058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Percentage of the Variation of our Data from the Mean</a:t>
            </a:r>
            <a:endParaRPr>
              <a:solidFill>
                <a:schemeClr val="dk2"/>
              </a:solidFill>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333" name="Google Shape;333;p34"/>
          <p:cNvPicPr preferRelativeResize="0"/>
          <p:nvPr/>
        </p:nvPicPr>
        <p:blipFill>
          <a:blip r:embed="rId4">
            <a:alphaModFix/>
          </a:blip>
          <a:stretch>
            <a:fillRect/>
          </a:stretch>
        </p:blipFill>
        <p:spPr>
          <a:xfrm>
            <a:off x="2190750" y="4332900"/>
            <a:ext cx="6046249" cy="791553"/>
          </a:xfrm>
          <a:prstGeom prst="rect">
            <a:avLst/>
          </a:prstGeom>
          <a:noFill/>
          <a:ln>
            <a:noFill/>
          </a:ln>
        </p:spPr>
      </p:pic>
      <p:sp>
        <p:nvSpPr>
          <p:cNvPr id="334" name="Google Shape;334;p34"/>
          <p:cNvSpPr/>
          <p:nvPr/>
        </p:nvSpPr>
        <p:spPr>
          <a:xfrm>
            <a:off x="1933575" y="3859650"/>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8237000" y="4395825"/>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4"/>
          <p:cNvPicPr preferRelativeResize="0"/>
          <p:nvPr/>
        </p:nvPicPr>
        <p:blipFill rotWithShape="1">
          <a:blip r:embed="rId5">
            <a:alphaModFix/>
          </a:blip>
          <a:srcRect b="39653" l="0" r="0" t="0"/>
          <a:stretch/>
        </p:blipFill>
        <p:spPr>
          <a:xfrm rot="10800000">
            <a:off x="2540375" y="4332900"/>
            <a:ext cx="196700" cy="68250"/>
          </a:xfrm>
          <a:prstGeom prst="rect">
            <a:avLst/>
          </a:prstGeom>
          <a:noFill/>
          <a:ln>
            <a:noFill/>
          </a:ln>
        </p:spPr>
      </p:pic>
      <p:cxnSp>
        <p:nvCxnSpPr>
          <p:cNvPr id="337" name="Google Shape;337;p34"/>
          <p:cNvCxnSpPr/>
          <p:nvPr/>
        </p:nvCxnSpPr>
        <p:spPr>
          <a:xfrm>
            <a:off x="2828925" y="2676525"/>
            <a:ext cx="504900" cy="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34"/>
          <p:cNvCxnSpPr/>
          <p:nvPr/>
        </p:nvCxnSpPr>
        <p:spPr>
          <a:xfrm>
            <a:off x="2828925" y="1076325"/>
            <a:ext cx="4924500" cy="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34"/>
          <p:cNvCxnSpPr/>
          <p:nvPr/>
        </p:nvCxnSpPr>
        <p:spPr>
          <a:xfrm>
            <a:off x="3081375" y="1085850"/>
            <a:ext cx="0" cy="1600200"/>
          </a:xfrm>
          <a:prstGeom prst="straightConnector1">
            <a:avLst/>
          </a:prstGeom>
          <a:noFill/>
          <a:ln cap="flat" cmpd="sng" w="9525">
            <a:solidFill>
              <a:schemeClr val="dk2"/>
            </a:solidFill>
            <a:prstDash val="solid"/>
            <a:round/>
            <a:headEnd len="med" w="med" type="none"/>
            <a:tailEnd len="med" w="med" type="none"/>
          </a:ln>
        </p:spPr>
      </p:cxnSp>
      <p:sp>
        <p:nvSpPr>
          <p:cNvPr id="340" name="Google Shape;340;p34"/>
          <p:cNvSpPr txBox="1"/>
          <p:nvPr>
            <p:ph idx="4294967295" type="body"/>
          </p:nvPr>
        </p:nvSpPr>
        <p:spPr>
          <a:xfrm>
            <a:off x="3142650" y="1381125"/>
            <a:ext cx="2265300" cy="53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100</a:t>
            </a:r>
            <a:r>
              <a:rPr lang="en"/>
              <a:t>% Increase</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5"/>
          <p:cNvPicPr preferRelativeResize="0"/>
          <p:nvPr/>
        </p:nvPicPr>
        <p:blipFill>
          <a:blip r:embed="rId3">
            <a:alphaModFix/>
          </a:blip>
          <a:stretch>
            <a:fillRect/>
          </a:stretch>
        </p:blipFill>
        <p:spPr>
          <a:xfrm>
            <a:off x="2214600" y="625400"/>
            <a:ext cx="6508100" cy="4449315"/>
          </a:xfrm>
          <a:prstGeom prst="rect">
            <a:avLst/>
          </a:prstGeom>
          <a:noFill/>
          <a:ln>
            <a:noFill/>
          </a:ln>
        </p:spPr>
      </p:pic>
      <p:sp>
        <p:nvSpPr>
          <p:cNvPr id="346" name="Google Shape;346;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5"/>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Models</a:t>
            </a:r>
            <a:endParaRPr>
              <a:solidFill>
                <a:srgbClr val="1277E1"/>
              </a:solidFill>
            </a:endParaRPr>
          </a:p>
        </p:txBody>
      </p:sp>
      <p:sp>
        <p:nvSpPr>
          <p:cNvPr id="348" name="Google Shape;348;p35"/>
          <p:cNvSpPr txBox="1"/>
          <p:nvPr>
            <p:ph idx="4294967295" type="body"/>
          </p:nvPr>
        </p:nvSpPr>
        <p:spPr>
          <a:xfrm>
            <a:off x="85900" y="1380350"/>
            <a:ext cx="1952400" cy="320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How much money a better model can save</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349" name="Google Shape;349;p35"/>
          <p:cNvSpPr txBox="1"/>
          <p:nvPr>
            <p:ph idx="4294967295" type="body"/>
          </p:nvPr>
        </p:nvSpPr>
        <p:spPr>
          <a:xfrm>
            <a:off x="4723800" y="556650"/>
            <a:ext cx="1524600" cy="462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Model Error</a:t>
            </a:r>
            <a:endParaRPr/>
          </a:p>
          <a:p>
            <a:pPr indent="0" lvl="0" marL="0" rtl="0" algn="l">
              <a:spcBef>
                <a:spcPts val="0"/>
              </a:spcBef>
              <a:spcAft>
                <a:spcPts val="1600"/>
              </a:spcAft>
              <a:buClr>
                <a:schemeClr val="dk1"/>
              </a:buClr>
              <a:buSzPts val="1100"/>
              <a:buFont typeface="Arial"/>
              <a:buNone/>
            </a:pPr>
            <a:r>
              <a:t/>
            </a:r>
            <a:endParaRPr/>
          </a:p>
        </p:txBody>
      </p:sp>
      <p:sp>
        <p:nvSpPr>
          <p:cNvPr id="350" name="Google Shape;350;p35"/>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Models</a:t>
            </a:r>
            <a:endParaRPr>
              <a:solidFill>
                <a:srgbClr val="1277E1"/>
              </a:solidFill>
            </a:endParaRPr>
          </a:p>
        </p:txBody>
      </p:sp>
      <p:cxnSp>
        <p:nvCxnSpPr>
          <p:cNvPr id="351" name="Google Shape;351;p35"/>
          <p:cNvCxnSpPr/>
          <p:nvPr/>
        </p:nvCxnSpPr>
        <p:spPr>
          <a:xfrm>
            <a:off x="7708125" y="1964575"/>
            <a:ext cx="5787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5"/>
          <p:cNvCxnSpPr/>
          <p:nvPr/>
        </p:nvCxnSpPr>
        <p:spPr>
          <a:xfrm>
            <a:off x="2819325" y="957275"/>
            <a:ext cx="54675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35"/>
          <p:cNvCxnSpPr/>
          <p:nvPr/>
        </p:nvCxnSpPr>
        <p:spPr>
          <a:xfrm>
            <a:off x="7958175" y="957275"/>
            <a:ext cx="0" cy="10074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35"/>
          <p:cNvSpPr txBox="1"/>
          <p:nvPr>
            <p:ph idx="4294967295" type="body"/>
          </p:nvPr>
        </p:nvSpPr>
        <p:spPr>
          <a:xfrm>
            <a:off x="6190650" y="1152525"/>
            <a:ext cx="2265300" cy="53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30% Decrease</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6"/>
          <p:cNvSpPr txBox="1"/>
          <p:nvPr/>
        </p:nvSpPr>
        <p:spPr>
          <a:xfrm>
            <a:off x="6790325" y="759500"/>
            <a:ext cx="17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1" name="Google Shape;361;p36"/>
          <p:cNvPicPr preferRelativeResize="0"/>
          <p:nvPr/>
        </p:nvPicPr>
        <p:blipFill>
          <a:blip r:embed="rId3">
            <a:alphaModFix/>
          </a:blip>
          <a:stretch>
            <a:fillRect/>
          </a:stretch>
        </p:blipFill>
        <p:spPr>
          <a:xfrm>
            <a:off x="1676400" y="76200"/>
            <a:ext cx="6019730" cy="4838699"/>
          </a:xfrm>
          <a:prstGeom prst="rect">
            <a:avLst/>
          </a:prstGeom>
          <a:noFill/>
          <a:ln>
            <a:noFill/>
          </a:ln>
        </p:spPr>
      </p:pic>
      <p:sp>
        <p:nvSpPr>
          <p:cNvPr id="362" name="Google Shape;362;p36"/>
          <p:cNvSpPr txBox="1"/>
          <p:nvPr/>
        </p:nvSpPr>
        <p:spPr>
          <a:xfrm>
            <a:off x="308300" y="721900"/>
            <a:ext cx="11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R-squared= 72.5%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RMSE = $178,958</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7"/>
          <p:cNvSpPr txBox="1"/>
          <p:nvPr/>
        </p:nvSpPr>
        <p:spPr>
          <a:xfrm>
            <a:off x="6790325" y="759500"/>
            <a:ext cx="17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9" name="Google Shape;369;p37"/>
          <p:cNvPicPr preferRelativeResize="0"/>
          <p:nvPr/>
        </p:nvPicPr>
        <p:blipFill>
          <a:blip r:embed="rId3">
            <a:alphaModFix/>
          </a:blip>
          <a:stretch>
            <a:fillRect/>
          </a:stretch>
        </p:blipFill>
        <p:spPr>
          <a:xfrm>
            <a:off x="1676400" y="76200"/>
            <a:ext cx="6019730" cy="4838699"/>
          </a:xfrm>
          <a:prstGeom prst="rect">
            <a:avLst/>
          </a:prstGeom>
          <a:noFill/>
          <a:ln>
            <a:noFill/>
          </a:ln>
        </p:spPr>
      </p:pic>
      <p:sp>
        <p:nvSpPr>
          <p:cNvPr id="370" name="Google Shape;370;p37"/>
          <p:cNvSpPr txBox="1"/>
          <p:nvPr/>
        </p:nvSpPr>
        <p:spPr>
          <a:xfrm>
            <a:off x="308300" y="721900"/>
            <a:ext cx="10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71" name="Google Shape;371;p37"/>
          <p:cNvSpPr/>
          <p:nvPr/>
        </p:nvSpPr>
        <p:spPr>
          <a:xfrm>
            <a:off x="3346250" y="248175"/>
            <a:ext cx="3256200" cy="361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8"/>
          <p:cNvSpPr txBox="1"/>
          <p:nvPr/>
        </p:nvSpPr>
        <p:spPr>
          <a:xfrm>
            <a:off x="6790325" y="759500"/>
            <a:ext cx="17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8" name="Google Shape;378;p38"/>
          <p:cNvPicPr preferRelativeResize="0"/>
          <p:nvPr/>
        </p:nvPicPr>
        <p:blipFill>
          <a:blip r:embed="rId3">
            <a:alphaModFix/>
          </a:blip>
          <a:stretch>
            <a:fillRect/>
          </a:stretch>
        </p:blipFill>
        <p:spPr>
          <a:xfrm>
            <a:off x="1676400" y="76200"/>
            <a:ext cx="6019730" cy="4838699"/>
          </a:xfrm>
          <a:prstGeom prst="rect">
            <a:avLst/>
          </a:prstGeom>
          <a:noFill/>
          <a:ln>
            <a:noFill/>
          </a:ln>
        </p:spPr>
      </p:pic>
      <p:sp>
        <p:nvSpPr>
          <p:cNvPr id="379" name="Google Shape;379;p38"/>
          <p:cNvSpPr txBox="1"/>
          <p:nvPr/>
        </p:nvSpPr>
        <p:spPr>
          <a:xfrm>
            <a:off x="308300" y="721900"/>
            <a:ext cx="10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80" name="Google Shape;380;p38"/>
          <p:cNvSpPr/>
          <p:nvPr/>
        </p:nvSpPr>
        <p:spPr>
          <a:xfrm>
            <a:off x="1879925" y="3308675"/>
            <a:ext cx="2082900" cy="148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727800" y="5805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Coefficients</a:t>
            </a:r>
            <a:endParaRPr/>
          </a:p>
        </p:txBody>
      </p:sp>
      <p:sp>
        <p:nvSpPr>
          <p:cNvPr id="386" name="Google Shape;386;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39"/>
          <p:cNvPicPr preferRelativeResize="0"/>
          <p:nvPr/>
        </p:nvPicPr>
        <p:blipFill>
          <a:blip r:embed="rId3">
            <a:alphaModFix/>
          </a:blip>
          <a:stretch>
            <a:fillRect/>
          </a:stretch>
        </p:blipFill>
        <p:spPr>
          <a:xfrm>
            <a:off x="304800" y="1268175"/>
            <a:ext cx="3114675" cy="3190875"/>
          </a:xfrm>
          <a:prstGeom prst="rect">
            <a:avLst/>
          </a:prstGeom>
          <a:noFill/>
          <a:ln>
            <a:noFill/>
          </a:ln>
        </p:spPr>
      </p:pic>
      <p:pic>
        <p:nvPicPr>
          <p:cNvPr id="388" name="Google Shape;388;p39"/>
          <p:cNvPicPr preferRelativeResize="0"/>
          <p:nvPr/>
        </p:nvPicPr>
        <p:blipFill>
          <a:blip r:embed="rId4">
            <a:alphaModFix/>
          </a:blip>
          <a:stretch>
            <a:fillRect/>
          </a:stretch>
        </p:blipFill>
        <p:spPr>
          <a:xfrm>
            <a:off x="3876675" y="1344375"/>
            <a:ext cx="4638675" cy="3714750"/>
          </a:xfrm>
          <a:prstGeom prst="rect">
            <a:avLst/>
          </a:prstGeom>
          <a:noFill/>
          <a:ln>
            <a:noFill/>
          </a:ln>
        </p:spPr>
      </p:pic>
      <p:sp>
        <p:nvSpPr>
          <p:cNvPr id="389" name="Google Shape;389;p39"/>
          <p:cNvSpPr/>
          <p:nvPr/>
        </p:nvSpPr>
        <p:spPr>
          <a:xfrm>
            <a:off x="676275" y="2571750"/>
            <a:ext cx="2466900" cy="295200"/>
          </a:xfrm>
          <a:prstGeom prst="rect">
            <a:avLst/>
          </a:prstGeom>
          <a:solidFill>
            <a:srgbClr val="1277E1">
              <a:alpha val="3184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727800" y="583850"/>
            <a:ext cx="76884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1277E1"/>
                </a:solidFill>
              </a:rPr>
              <a:t>View and Waterfront vs Price</a:t>
            </a:r>
            <a:endParaRPr>
              <a:solidFill>
                <a:srgbClr val="1277E1"/>
              </a:solidFill>
            </a:endParaRPr>
          </a:p>
        </p:txBody>
      </p:sp>
      <p:sp>
        <p:nvSpPr>
          <p:cNvPr id="395" name="Google Shape;395;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40"/>
          <p:cNvPicPr preferRelativeResize="0"/>
          <p:nvPr/>
        </p:nvPicPr>
        <p:blipFill>
          <a:blip r:embed="rId3">
            <a:alphaModFix/>
          </a:blip>
          <a:stretch>
            <a:fillRect/>
          </a:stretch>
        </p:blipFill>
        <p:spPr>
          <a:xfrm>
            <a:off x="774900" y="1332700"/>
            <a:ext cx="4552300" cy="3569475"/>
          </a:xfrm>
          <a:prstGeom prst="rect">
            <a:avLst/>
          </a:prstGeom>
          <a:noFill/>
          <a:ln>
            <a:noFill/>
          </a:ln>
        </p:spPr>
      </p:pic>
      <p:sp>
        <p:nvSpPr>
          <p:cNvPr id="397" name="Google Shape;397;p40"/>
          <p:cNvSpPr txBox="1"/>
          <p:nvPr/>
        </p:nvSpPr>
        <p:spPr>
          <a:xfrm>
            <a:off x="5579100" y="1211700"/>
            <a:ext cx="2837100" cy="25398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Homes with a higher view rating are also more likely to be a waterfront property.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Waterfront increase: $564,000-637,000</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View per rating increase: $61,300-69,600</a:t>
            </a:r>
            <a:endParaRPr sz="15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727800" y="583850"/>
            <a:ext cx="76884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1277E1"/>
                </a:solidFill>
              </a:rPr>
              <a:t>View and Waterfront vs Price</a:t>
            </a:r>
            <a:endParaRPr>
              <a:solidFill>
                <a:srgbClr val="1277E1"/>
              </a:solidFill>
            </a:endParaRPr>
          </a:p>
        </p:txBody>
      </p:sp>
      <p:sp>
        <p:nvSpPr>
          <p:cNvPr id="403" name="Google Shape;403;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41"/>
          <p:cNvPicPr preferRelativeResize="0"/>
          <p:nvPr/>
        </p:nvPicPr>
        <p:blipFill>
          <a:blip r:embed="rId3">
            <a:alphaModFix/>
          </a:blip>
          <a:stretch>
            <a:fillRect/>
          </a:stretch>
        </p:blipFill>
        <p:spPr>
          <a:xfrm>
            <a:off x="774900" y="1332700"/>
            <a:ext cx="4552300" cy="3569475"/>
          </a:xfrm>
          <a:prstGeom prst="rect">
            <a:avLst/>
          </a:prstGeom>
          <a:noFill/>
          <a:ln>
            <a:noFill/>
          </a:ln>
        </p:spPr>
      </p:pic>
      <p:sp>
        <p:nvSpPr>
          <p:cNvPr id="405" name="Google Shape;405;p41"/>
          <p:cNvSpPr txBox="1"/>
          <p:nvPr/>
        </p:nvSpPr>
        <p:spPr>
          <a:xfrm>
            <a:off x="5579100" y="1211700"/>
            <a:ext cx="2837100" cy="25398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Homes with a higher view rating are also more likely to be a waterfront property.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Waterfront increase: $564,000-637,000</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View per rating increase: $61,300-69,600</a:t>
            </a:r>
            <a:endParaRPr sz="1500">
              <a:solidFill>
                <a:schemeClr val="accent1"/>
              </a:solidFill>
              <a:latin typeface="Lato"/>
              <a:ea typeface="Lato"/>
              <a:cs typeface="Lato"/>
              <a:sym typeface="Lato"/>
            </a:endParaRPr>
          </a:p>
        </p:txBody>
      </p:sp>
      <p:sp>
        <p:nvSpPr>
          <p:cNvPr id="406" name="Google Shape;406;p41"/>
          <p:cNvSpPr/>
          <p:nvPr/>
        </p:nvSpPr>
        <p:spPr>
          <a:xfrm>
            <a:off x="5410200" y="2324100"/>
            <a:ext cx="2466900" cy="705000"/>
          </a:xfrm>
          <a:prstGeom prst="rect">
            <a:avLst/>
          </a:prstGeom>
          <a:solidFill>
            <a:srgbClr val="E9EDEE">
              <a:alpha val="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type="title"/>
          </p:nvPr>
        </p:nvSpPr>
        <p:spPr>
          <a:xfrm>
            <a:off x="727800" y="583850"/>
            <a:ext cx="76884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1277E1"/>
                </a:solidFill>
              </a:rPr>
              <a:t>View and Waterfront vs Price</a:t>
            </a:r>
            <a:endParaRPr>
              <a:solidFill>
                <a:srgbClr val="1277E1"/>
              </a:solidFill>
            </a:endParaRPr>
          </a:p>
        </p:txBody>
      </p:sp>
      <p:sp>
        <p:nvSpPr>
          <p:cNvPr id="412" name="Google Shape;412;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42"/>
          <p:cNvPicPr preferRelativeResize="0"/>
          <p:nvPr/>
        </p:nvPicPr>
        <p:blipFill>
          <a:blip r:embed="rId3">
            <a:alphaModFix/>
          </a:blip>
          <a:stretch>
            <a:fillRect/>
          </a:stretch>
        </p:blipFill>
        <p:spPr>
          <a:xfrm>
            <a:off x="774900" y="1332700"/>
            <a:ext cx="4552300" cy="3569475"/>
          </a:xfrm>
          <a:prstGeom prst="rect">
            <a:avLst/>
          </a:prstGeom>
          <a:noFill/>
          <a:ln>
            <a:noFill/>
          </a:ln>
        </p:spPr>
      </p:pic>
      <p:sp>
        <p:nvSpPr>
          <p:cNvPr id="414" name="Google Shape;414;p42"/>
          <p:cNvSpPr txBox="1"/>
          <p:nvPr/>
        </p:nvSpPr>
        <p:spPr>
          <a:xfrm>
            <a:off x="5579100" y="1211700"/>
            <a:ext cx="2837100" cy="25398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Homes with a higher view rating are also more likely to be a waterfront property.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Waterfront increase: $564,000-637,000</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5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500">
                <a:solidFill>
                  <a:schemeClr val="accent1"/>
                </a:solidFill>
                <a:latin typeface="Lato"/>
                <a:ea typeface="Lato"/>
                <a:cs typeface="Lato"/>
                <a:sym typeface="Lato"/>
              </a:rPr>
              <a:t>View per rating increase: $61,300-69,600</a:t>
            </a:r>
            <a:endParaRPr sz="1500">
              <a:solidFill>
                <a:schemeClr val="accent1"/>
              </a:solidFill>
              <a:latin typeface="Lato"/>
              <a:ea typeface="Lato"/>
              <a:cs typeface="Lato"/>
              <a:sym typeface="Lato"/>
            </a:endParaRPr>
          </a:p>
        </p:txBody>
      </p:sp>
      <p:sp>
        <p:nvSpPr>
          <p:cNvPr id="415" name="Google Shape;415;p42"/>
          <p:cNvSpPr/>
          <p:nvPr/>
        </p:nvSpPr>
        <p:spPr>
          <a:xfrm>
            <a:off x="5410200" y="3086100"/>
            <a:ext cx="2466900" cy="705000"/>
          </a:xfrm>
          <a:prstGeom prst="rect">
            <a:avLst/>
          </a:prstGeom>
          <a:solidFill>
            <a:srgbClr val="E9EDEE">
              <a:alpha val="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914575" y="485675"/>
            <a:ext cx="60267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Outline</a:t>
            </a:r>
            <a:endParaRPr>
              <a:solidFill>
                <a:srgbClr val="1277E1"/>
              </a:solidFill>
            </a:endParaRPr>
          </a:p>
        </p:txBody>
      </p:sp>
      <p:sp>
        <p:nvSpPr>
          <p:cNvPr id="242" name="Google Shape;242;p25"/>
          <p:cNvSpPr txBox="1"/>
          <p:nvPr>
            <p:ph idx="1" type="body"/>
          </p:nvPr>
        </p:nvSpPr>
        <p:spPr>
          <a:xfrm>
            <a:off x="729450" y="1621675"/>
            <a:ext cx="6116100" cy="196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Overview</a:t>
            </a:r>
            <a:endParaRPr b="1" sz="2000"/>
          </a:p>
          <a:p>
            <a:pPr indent="-355600" lvl="0" marL="457200" rtl="0" algn="l">
              <a:spcBef>
                <a:spcPts val="0"/>
              </a:spcBef>
              <a:spcAft>
                <a:spcPts val="0"/>
              </a:spcAft>
              <a:buSzPts val="2000"/>
              <a:buChar char="●"/>
            </a:pPr>
            <a:r>
              <a:rPr b="1" lang="en" sz="2000"/>
              <a:t>Business Problem</a:t>
            </a:r>
            <a:endParaRPr b="1" sz="2000"/>
          </a:p>
          <a:p>
            <a:pPr indent="-355600" lvl="0" marL="457200" rtl="0" algn="l">
              <a:spcBef>
                <a:spcPts val="0"/>
              </a:spcBef>
              <a:spcAft>
                <a:spcPts val="0"/>
              </a:spcAft>
              <a:buSzPts val="2000"/>
              <a:buChar char="●"/>
            </a:pPr>
            <a:r>
              <a:rPr b="1" lang="en" sz="2000"/>
              <a:t>Data &amp; Methods</a:t>
            </a:r>
            <a:endParaRPr b="1" sz="2000"/>
          </a:p>
          <a:p>
            <a:pPr indent="-355600" lvl="0" marL="457200" rtl="0" algn="l">
              <a:spcBef>
                <a:spcPts val="0"/>
              </a:spcBef>
              <a:spcAft>
                <a:spcPts val="0"/>
              </a:spcAft>
              <a:buSzPts val="2000"/>
              <a:buChar char="●"/>
            </a:pPr>
            <a:r>
              <a:rPr b="1" lang="en" sz="2000"/>
              <a:t>Models</a:t>
            </a:r>
            <a:endParaRPr b="1" sz="2000"/>
          </a:p>
          <a:p>
            <a:pPr indent="-355600" lvl="0" marL="457200" rtl="0" algn="l">
              <a:spcBef>
                <a:spcPts val="0"/>
              </a:spcBef>
              <a:spcAft>
                <a:spcPts val="0"/>
              </a:spcAft>
              <a:buSzPts val="2000"/>
              <a:buChar char="●"/>
            </a:pPr>
            <a:r>
              <a:rPr b="1" lang="en" sz="2000"/>
              <a:t>Conclusion</a:t>
            </a:r>
            <a:endParaRPr b="1"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3" name="Google Shape;24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421" name="Google Shape;421;p43"/>
          <p:cNvPicPr preferRelativeResize="0"/>
          <p:nvPr/>
        </p:nvPicPr>
        <p:blipFill>
          <a:blip r:embed="rId3">
            <a:alphaModFix/>
          </a:blip>
          <a:stretch>
            <a:fillRect/>
          </a:stretch>
        </p:blipFill>
        <p:spPr>
          <a:xfrm>
            <a:off x="11191600" y="906075"/>
            <a:ext cx="4828499" cy="4370050"/>
          </a:xfrm>
          <a:prstGeom prst="rect">
            <a:avLst/>
          </a:prstGeom>
          <a:noFill/>
          <a:ln>
            <a:noFill/>
          </a:ln>
        </p:spPr>
      </p:pic>
      <p:sp>
        <p:nvSpPr>
          <p:cNvPr id="422" name="Google Shape;422;p43"/>
          <p:cNvSpPr txBox="1"/>
          <p:nvPr/>
        </p:nvSpPr>
        <p:spPr>
          <a:xfrm>
            <a:off x="932500" y="1494950"/>
            <a:ext cx="24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23" name="Google Shape;423;p43"/>
          <p:cNvSpPr txBox="1"/>
          <p:nvPr>
            <p:ph idx="1" type="body"/>
          </p:nvPr>
        </p:nvSpPr>
        <p:spPr>
          <a:xfrm>
            <a:off x="447100" y="1320150"/>
            <a:ext cx="3119100" cy="1108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000"/>
              </a:spcBef>
              <a:spcAft>
                <a:spcPts val="1600"/>
              </a:spcAft>
              <a:buNone/>
            </a:pPr>
            <a:r>
              <a:rPr lang="en" sz="1500"/>
              <a:t>Higher priced houses around Lake Washington and Lake Sammamish</a:t>
            </a:r>
            <a:endParaRPr sz="1500"/>
          </a:p>
        </p:txBody>
      </p:sp>
      <p:sp>
        <p:nvSpPr>
          <p:cNvPr id="424" name="Google Shape;424;p43"/>
          <p:cNvSpPr txBox="1"/>
          <p:nvPr>
            <p:ph type="title"/>
          </p:nvPr>
        </p:nvSpPr>
        <p:spPr>
          <a:xfrm>
            <a:off x="800200" y="570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Location v Price</a:t>
            </a:r>
            <a:endParaRPr>
              <a:solidFill>
                <a:srgbClr val="1277E1"/>
              </a:solidFill>
            </a:endParaRPr>
          </a:p>
        </p:txBody>
      </p:sp>
      <p:sp>
        <p:nvSpPr>
          <p:cNvPr id="425" name="Google Shape;425;p43"/>
          <p:cNvSpPr txBox="1"/>
          <p:nvPr/>
        </p:nvSpPr>
        <p:spPr>
          <a:xfrm>
            <a:off x="447100" y="2284200"/>
            <a:ext cx="3145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Distance from Kent increases: +$2,161 - 3,274</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Distance from Seattle decreases: -$38,800 - 41,300</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Distance from Redmond decreases: -$28,200 - 31,100</a:t>
            </a:r>
            <a:endParaRPr sz="1300">
              <a:solidFill>
                <a:schemeClr val="accent1"/>
              </a:solidFill>
              <a:latin typeface="Lato"/>
              <a:ea typeface="Lato"/>
              <a:cs typeface="Lato"/>
              <a:sym typeface="Lato"/>
            </a:endParaRPr>
          </a:p>
        </p:txBody>
      </p:sp>
      <p:pic>
        <p:nvPicPr>
          <p:cNvPr id="426" name="Google Shape;426;p43"/>
          <p:cNvPicPr preferRelativeResize="0"/>
          <p:nvPr/>
        </p:nvPicPr>
        <p:blipFill>
          <a:blip r:embed="rId4">
            <a:alphaModFix/>
          </a:blip>
          <a:stretch>
            <a:fillRect/>
          </a:stretch>
        </p:blipFill>
        <p:spPr>
          <a:xfrm>
            <a:off x="3906075" y="463525"/>
            <a:ext cx="4523625" cy="4577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432" name="Google Shape;432;p44"/>
          <p:cNvSpPr txBox="1"/>
          <p:nvPr/>
        </p:nvSpPr>
        <p:spPr>
          <a:xfrm>
            <a:off x="932500" y="1494950"/>
            <a:ext cx="24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33" name="Google Shape;433;p44"/>
          <p:cNvSpPr txBox="1"/>
          <p:nvPr>
            <p:ph idx="1" type="body"/>
          </p:nvPr>
        </p:nvSpPr>
        <p:spPr>
          <a:xfrm>
            <a:off x="137125" y="1722850"/>
            <a:ext cx="1750200" cy="26658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1600"/>
              </a:spcAft>
              <a:buSzPts val="1300"/>
              <a:buChar char="●"/>
            </a:pPr>
            <a:r>
              <a:rPr lang="en" sz="1500"/>
              <a:t>Range of prices close to city center</a:t>
            </a:r>
            <a:endParaRPr/>
          </a:p>
        </p:txBody>
      </p:sp>
      <p:pic>
        <p:nvPicPr>
          <p:cNvPr id="434" name="Google Shape;434;p44"/>
          <p:cNvPicPr preferRelativeResize="0"/>
          <p:nvPr/>
        </p:nvPicPr>
        <p:blipFill>
          <a:blip r:embed="rId3">
            <a:alphaModFix/>
          </a:blip>
          <a:stretch>
            <a:fillRect/>
          </a:stretch>
        </p:blipFill>
        <p:spPr>
          <a:xfrm>
            <a:off x="1945525" y="775900"/>
            <a:ext cx="6729699" cy="3553525"/>
          </a:xfrm>
          <a:prstGeom prst="rect">
            <a:avLst/>
          </a:prstGeom>
          <a:noFill/>
          <a:ln>
            <a:noFill/>
          </a:ln>
        </p:spPr>
      </p:pic>
      <p:sp>
        <p:nvSpPr>
          <p:cNvPr id="435" name="Google Shape;435;p44"/>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Location v Price</a:t>
            </a:r>
            <a:endParaRPr>
              <a:solidFill>
                <a:srgbClr val="1277E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77E1"/>
        </a:solidFill>
      </p:bgPr>
    </p:bg>
    <p:spTree>
      <p:nvGrpSpPr>
        <p:cNvPr id="439" name="Shape 439"/>
        <p:cNvGrpSpPr/>
        <p:nvPr/>
      </p:nvGrpSpPr>
      <p:grpSpPr>
        <a:xfrm>
          <a:off x="0" y="0"/>
          <a:ext cx="0" cy="0"/>
          <a:chOff x="0" y="0"/>
          <a:chExt cx="0" cy="0"/>
        </a:xfrm>
      </p:grpSpPr>
      <p:sp>
        <p:nvSpPr>
          <p:cNvPr id="440" name="Google Shape;440;p4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41" name="Google Shape;441;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Recommendations</a:t>
            </a:r>
            <a:endParaRPr>
              <a:solidFill>
                <a:srgbClr val="1277E1"/>
              </a:solidFill>
            </a:endParaRPr>
          </a:p>
        </p:txBody>
      </p:sp>
      <p:sp>
        <p:nvSpPr>
          <p:cNvPr id="447" name="Google Shape;447;p46"/>
          <p:cNvSpPr txBox="1"/>
          <p:nvPr>
            <p:ph idx="1" type="body"/>
          </p:nvPr>
        </p:nvSpPr>
        <p:spPr>
          <a:xfrm>
            <a:off x="729325" y="2110450"/>
            <a:ext cx="7551000" cy="1949100"/>
          </a:xfrm>
          <a:prstGeom prst="rect">
            <a:avLst/>
          </a:prstGeom>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Use our predictive model to help predict house prices</a:t>
            </a:r>
            <a:endParaRPr sz="1800"/>
          </a:p>
          <a:p>
            <a:pPr indent="-342900" lvl="0" marL="457200" marR="0" rtl="0" algn="l">
              <a:lnSpc>
                <a:spcPct val="115000"/>
              </a:lnSpc>
              <a:spcBef>
                <a:spcPts val="1600"/>
              </a:spcBef>
              <a:spcAft>
                <a:spcPts val="0"/>
              </a:spcAft>
              <a:buSzPts val="1800"/>
              <a:buChar char="●"/>
            </a:pPr>
            <a:r>
              <a:rPr lang="en" sz="1800"/>
              <a:t>Avoid looking at expensive houses close to bodies of water and with great view</a:t>
            </a:r>
            <a:endParaRPr sz="1800"/>
          </a:p>
          <a:p>
            <a:pPr indent="-342900" lvl="0" marL="457200" marR="0" rtl="0" algn="l">
              <a:lnSpc>
                <a:spcPct val="115000"/>
              </a:lnSpc>
              <a:spcBef>
                <a:spcPts val="1600"/>
              </a:spcBef>
              <a:spcAft>
                <a:spcPts val="1600"/>
              </a:spcAft>
              <a:buSzPts val="1800"/>
              <a:buChar char="●"/>
            </a:pPr>
            <a:r>
              <a:rPr lang="en" sz="1800"/>
              <a:t>Look around Kent to find a higher number of cheaper houses</a:t>
            </a:r>
            <a:endParaRPr/>
          </a:p>
        </p:txBody>
      </p:sp>
      <p:sp>
        <p:nvSpPr>
          <p:cNvPr id="448" name="Google Shape;448;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Next Steps</a:t>
            </a:r>
            <a:endParaRPr>
              <a:solidFill>
                <a:srgbClr val="1277E1"/>
              </a:solidFill>
            </a:endParaRPr>
          </a:p>
        </p:txBody>
      </p:sp>
      <p:sp>
        <p:nvSpPr>
          <p:cNvPr id="454" name="Google Shape;454;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Find more features that home buyers often value highly to add to the model.</a:t>
            </a:r>
            <a:endParaRPr sz="1800"/>
          </a:p>
          <a:p>
            <a:pPr indent="-342900" lvl="0" marL="457200" rtl="0" algn="l">
              <a:lnSpc>
                <a:spcPct val="115000"/>
              </a:lnSpc>
              <a:spcBef>
                <a:spcPts val="1600"/>
              </a:spcBef>
              <a:spcAft>
                <a:spcPts val="1600"/>
              </a:spcAft>
              <a:buSzPts val="1800"/>
              <a:buChar char="●"/>
            </a:pPr>
            <a:r>
              <a:rPr lang="en" sz="1800"/>
              <a:t>Correlate the information of this model with ones for other states.</a:t>
            </a:r>
            <a:endParaRPr sz="1800"/>
          </a:p>
        </p:txBody>
      </p:sp>
      <p:sp>
        <p:nvSpPr>
          <p:cNvPr id="455" name="Google Shape;455;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8"/>
          <p:cNvSpPr txBox="1"/>
          <p:nvPr>
            <p:ph idx="4294967295" type="ctrTitle"/>
          </p:nvPr>
        </p:nvSpPr>
        <p:spPr>
          <a:xfrm>
            <a:off x="1170025" y="534250"/>
            <a:ext cx="4310400" cy="11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7200">
                <a:solidFill>
                  <a:srgbClr val="1277E1"/>
                </a:solidFill>
              </a:rPr>
              <a:t>Thanks!</a:t>
            </a:r>
            <a:endParaRPr i="1" sz="7200">
              <a:solidFill>
                <a:srgbClr val="1277E1"/>
              </a:solidFill>
            </a:endParaRPr>
          </a:p>
        </p:txBody>
      </p:sp>
      <p:sp>
        <p:nvSpPr>
          <p:cNvPr id="461" name="Google Shape;461;p48"/>
          <p:cNvSpPr txBox="1"/>
          <p:nvPr>
            <p:ph idx="4294967295" type="subTitle"/>
          </p:nvPr>
        </p:nvSpPr>
        <p:spPr>
          <a:xfrm>
            <a:off x="1057750" y="1714450"/>
            <a:ext cx="33918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aleway"/>
                <a:ea typeface="Raleway"/>
                <a:cs typeface="Raleway"/>
                <a:sym typeface="Raleway"/>
              </a:rPr>
              <a:t>Any questions?</a:t>
            </a:r>
            <a:endParaRPr b="1" sz="2000">
              <a:latin typeface="Raleway"/>
              <a:ea typeface="Raleway"/>
              <a:cs typeface="Raleway"/>
              <a:sym typeface="Raleway"/>
            </a:endParaRPr>
          </a:p>
          <a:p>
            <a:pPr indent="0" lvl="0" marL="0" rtl="0" algn="l">
              <a:spcBef>
                <a:spcPts val="1600"/>
              </a:spcBef>
              <a:spcAft>
                <a:spcPts val="1600"/>
              </a:spcAft>
              <a:buNone/>
            </a:pPr>
            <a:r>
              <a:rPr lang="en" sz="1800">
                <a:latin typeface="Raleway"/>
                <a:ea typeface="Raleway"/>
                <a:cs typeface="Raleway"/>
                <a:sym typeface="Raleway"/>
              </a:rPr>
              <a:t>Find us at:</a:t>
            </a:r>
            <a:endParaRPr sz="1800">
              <a:latin typeface="Raleway"/>
              <a:ea typeface="Raleway"/>
              <a:cs typeface="Raleway"/>
              <a:sym typeface="Raleway"/>
            </a:endParaRPr>
          </a:p>
        </p:txBody>
      </p:sp>
      <p:sp>
        <p:nvSpPr>
          <p:cNvPr id="462" name="Google Shape;462;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463" name="Google Shape;463;p48"/>
          <p:cNvPicPr preferRelativeResize="0"/>
          <p:nvPr/>
        </p:nvPicPr>
        <p:blipFill rotWithShape="1">
          <a:blip r:embed="rId3">
            <a:alphaModFix/>
          </a:blip>
          <a:srcRect b="0" l="0" r="0" t="0"/>
          <a:stretch/>
        </p:blipFill>
        <p:spPr>
          <a:xfrm>
            <a:off x="1247550" y="2742163"/>
            <a:ext cx="1163400" cy="1163400"/>
          </a:xfrm>
          <a:prstGeom prst="ellipse">
            <a:avLst/>
          </a:prstGeom>
          <a:noFill/>
          <a:ln>
            <a:noFill/>
          </a:ln>
        </p:spPr>
      </p:pic>
      <p:sp>
        <p:nvSpPr>
          <p:cNvPr id="464" name="Google Shape;464;p48"/>
          <p:cNvSpPr txBox="1"/>
          <p:nvPr/>
        </p:nvSpPr>
        <p:spPr>
          <a:xfrm>
            <a:off x="693975" y="4204600"/>
            <a:ext cx="14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Light"/>
              <a:ea typeface="IBM Plex Sans Light"/>
              <a:cs typeface="IBM Plex Sans Light"/>
              <a:sym typeface="IBM Plex Sans Light"/>
            </a:endParaRPr>
          </a:p>
        </p:txBody>
      </p:sp>
      <p:sp>
        <p:nvSpPr>
          <p:cNvPr id="465" name="Google Shape;465;p48"/>
          <p:cNvSpPr txBox="1"/>
          <p:nvPr/>
        </p:nvSpPr>
        <p:spPr>
          <a:xfrm>
            <a:off x="836850" y="443932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Light"/>
              <a:ea typeface="IBM Plex Sans Light"/>
              <a:cs typeface="IBM Plex Sans Light"/>
              <a:sym typeface="IBM Plex Sans Light"/>
            </a:endParaRPr>
          </a:p>
        </p:txBody>
      </p:sp>
      <p:sp>
        <p:nvSpPr>
          <p:cNvPr id="466" name="Google Shape;466;p48"/>
          <p:cNvSpPr txBox="1"/>
          <p:nvPr/>
        </p:nvSpPr>
        <p:spPr>
          <a:xfrm>
            <a:off x="951600" y="4004500"/>
            <a:ext cx="1755300" cy="81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Hoang Nguyen </a:t>
            </a:r>
            <a:endParaRPr sz="800">
              <a:solidFill>
                <a:schemeClr val="dk2"/>
              </a:solidFill>
              <a:latin typeface="IBM Plex Sans"/>
              <a:ea typeface="IBM Plex Sans"/>
              <a:cs typeface="IBM Plex Sans"/>
              <a:sym typeface="IBM Plex Sans"/>
            </a:endParaRPr>
          </a:p>
          <a:p>
            <a:pPr indent="0" lvl="0" marL="0" rtl="0" algn="ctr">
              <a:spcBef>
                <a:spcPts val="400"/>
              </a:spcBef>
              <a:spcAft>
                <a:spcPts val="0"/>
              </a:spcAft>
              <a:buNone/>
            </a:pPr>
            <a:r>
              <a:rPr lang="en" sz="1100" u="sng">
                <a:solidFill>
                  <a:schemeClr val="hlink"/>
                </a:solidFill>
                <a:latin typeface="IBM Plex Sans"/>
                <a:ea typeface="IBM Plex Sans"/>
                <a:cs typeface="IBM Plex Sans"/>
                <a:sym typeface="IBM Plex Sans"/>
                <a:hlinkClick r:id="rId4"/>
              </a:rPr>
              <a:t>GitHub</a:t>
            </a:r>
            <a:r>
              <a:rPr lang="en" sz="1100">
                <a:solidFill>
                  <a:schemeClr val="dk2"/>
                </a:solidFill>
                <a:latin typeface="IBM Plex Sans"/>
                <a:ea typeface="IBM Plex Sans"/>
                <a:cs typeface="IBM Plex Sans"/>
                <a:sym typeface="IBM Plex Sans"/>
              </a:rPr>
              <a:t> @DataDoggo215</a:t>
            </a:r>
            <a:endParaRPr sz="1100">
              <a:solidFill>
                <a:schemeClr val="dk2"/>
              </a:solidFill>
              <a:latin typeface="IBM Plex Sans"/>
              <a:ea typeface="IBM Plex Sans"/>
              <a:cs typeface="IBM Plex Sans"/>
              <a:sym typeface="IBM Plex Sans"/>
            </a:endParaRPr>
          </a:p>
          <a:p>
            <a:pPr indent="0" lvl="0" marL="0" rtl="0" algn="ctr">
              <a:spcBef>
                <a:spcPts val="400"/>
              </a:spcBef>
              <a:spcAft>
                <a:spcPts val="400"/>
              </a:spcAft>
              <a:buNone/>
            </a:pPr>
            <a:r>
              <a:rPr lang="en" sz="1100">
                <a:solidFill>
                  <a:schemeClr val="dk2"/>
                </a:solidFill>
                <a:latin typeface="IBM Plex Sans"/>
                <a:ea typeface="IBM Plex Sans"/>
                <a:cs typeface="IBM Plex Sans"/>
                <a:sym typeface="IBM Plex Sans"/>
              </a:rPr>
              <a:t>hvnguyen90@gmail.com</a:t>
            </a:r>
            <a:endParaRPr sz="1100">
              <a:solidFill>
                <a:schemeClr val="dk2"/>
              </a:solidFill>
              <a:latin typeface="IBM Plex Sans"/>
              <a:ea typeface="IBM Plex Sans"/>
              <a:cs typeface="IBM Plex Sans"/>
              <a:sym typeface="IBM Plex Sans"/>
            </a:endParaRPr>
          </a:p>
        </p:txBody>
      </p:sp>
      <p:sp>
        <p:nvSpPr>
          <p:cNvPr id="467" name="Google Shape;467;p48"/>
          <p:cNvSpPr txBox="1"/>
          <p:nvPr/>
        </p:nvSpPr>
        <p:spPr>
          <a:xfrm>
            <a:off x="3755551" y="4030150"/>
            <a:ext cx="1755300" cy="75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Marcelo Scatena</a:t>
            </a:r>
            <a:br>
              <a:rPr lang="en">
                <a:latin typeface="IBM Plex Sans"/>
                <a:ea typeface="IBM Plex Sans"/>
                <a:cs typeface="IBM Plex Sans"/>
                <a:sym typeface="IBM Plex Sans"/>
              </a:rPr>
            </a:br>
            <a:r>
              <a:rPr lang="en" sz="1100" u="sng">
                <a:solidFill>
                  <a:schemeClr val="hlink"/>
                </a:solidFill>
                <a:latin typeface="IBM Plex Sans"/>
                <a:ea typeface="IBM Plex Sans"/>
                <a:cs typeface="IBM Plex Sans"/>
                <a:sym typeface="IBM Plex Sans"/>
                <a:hlinkClick r:id="rId5"/>
              </a:rPr>
              <a:t>GitHub</a:t>
            </a:r>
            <a:r>
              <a:rPr lang="en" sz="1100">
                <a:solidFill>
                  <a:schemeClr val="dk2"/>
                </a:solidFill>
                <a:latin typeface="IBM Plex Sans"/>
                <a:ea typeface="IBM Plex Sans"/>
                <a:cs typeface="IBM Plex Sans"/>
                <a:sym typeface="IBM Plex Sans"/>
              </a:rPr>
              <a:t> @moscatena</a:t>
            </a:r>
            <a:endParaRPr sz="1100">
              <a:solidFill>
                <a:schemeClr val="dk2"/>
              </a:solidFill>
              <a:latin typeface="IBM Plex Sans"/>
              <a:ea typeface="IBM Plex Sans"/>
              <a:cs typeface="IBM Plex Sans"/>
              <a:sym typeface="IBM Plex Sans"/>
            </a:endParaRPr>
          </a:p>
          <a:p>
            <a:pPr indent="0" lvl="0" marL="0" rtl="0" algn="ctr">
              <a:spcBef>
                <a:spcPts val="400"/>
              </a:spcBef>
              <a:spcAft>
                <a:spcPts val="400"/>
              </a:spcAft>
              <a:buNone/>
            </a:pPr>
            <a:r>
              <a:rPr lang="en" sz="1100">
                <a:solidFill>
                  <a:schemeClr val="dk2"/>
                </a:solidFill>
                <a:latin typeface="IBM Plex Sans"/>
                <a:ea typeface="IBM Plex Sans"/>
                <a:cs typeface="IBM Plex Sans"/>
                <a:sym typeface="IBM Plex Sans"/>
              </a:rPr>
              <a:t>moscatena@gmail.com</a:t>
            </a:r>
            <a:endParaRPr sz="1100">
              <a:solidFill>
                <a:schemeClr val="dk2"/>
              </a:solidFill>
              <a:latin typeface="IBM Plex Sans"/>
              <a:ea typeface="IBM Plex Sans"/>
              <a:cs typeface="IBM Plex Sans"/>
              <a:sym typeface="IBM Plex Sans"/>
            </a:endParaRPr>
          </a:p>
        </p:txBody>
      </p:sp>
      <p:sp>
        <p:nvSpPr>
          <p:cNvPr id="468" name="Google Shape;468;p48"/>
          <p:cNvSpPr txBox="1"/>
          <p:nvPr/>
        </p:nvSpPr>
        <p:spPr>
          <a:xfrm>
            <a:off x="6395300" y="4004500"/>
            <a:ext cx="1986600" cy="81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Madoria Thomas</a:t>
            </a:r>
            <a:endParaRPr sz="800">
              <a:solidFill>
                <a:schemeClr val="dk2"/>
              </a:solidFill>
              <a:latin typeface="IBM Plex Sans"/>
              <a:ea typeface="IBM Plex Sans"/>
              <a:cs typeface="IBM Plex Sans"/>
              <a:sym typeface="IBM Plex Sans"/>
            </a:endParaRPr>
          </a:p>
          <a:p>
            <a:pPr indent="0" lvl="0" marL="0" rtl="0" algn="ctr">
              <a:spcBef>
                <a:spcPts val="400"/>
              </a:spcBef>
              <a:spcAft>
                <a:spcPts val="0"/>
              </a:spcAft>
              <a:buNone/>
            </a:pPr>
            <a:r>
              <a:rPr lang="en" sz="1100" u="sng">
                <a:solidFill>
                  <a:schemeClr val="hlink"/>
                </a:solidFill>
                <a:latin typeface="IBM Plex Sans"/>
                <a:ea typeface="IBM Plex Sans"/>
                <a:cs typeface="IBM Plex Sans"/>
                <a:sym typeface="IBM Plex Sans"/>
                <a:hlinkClick r:id="rId6"/>
              </a:rPr>
              <a:t>GitHub</a:t>
            </a:r>
            <a:r>
              <a:rPr lang="en" sz="1100">
                <a:solidFill>
                  <a:schemeClr val="dk2"/>
                </a:solidFill>
                <a:latin typeface="IBM Plex Sans"/>
                <a:ea typeface="IBM Plex Sans"/>
                <a:cs typeface="IBM Plex Sans"/>
                <a:sym typeface="IBM Plex Sans"/>
              </a:rPr>
              <a:t> @madoriathomas</a:t>
            </a:r>
            <a:endParaRPr sz="1100">
              <a:solidFill>
                <a:schemeClr val="dk2"/>
              </a:solidFill>
              <a:latin typeface="IBM Plex Sans"/>
              <a:ea typeface="IBM Plex Sans"/>
              <a:cs typeface="IBM Plex Sans"/>
              <a:sym typeface="IBM Plex Sans"/>
            </a:endParaRPr>
          </a:p>
          <a:p>
            <a:pPr indent="0" lvl="0" marL="0" rtl="0" algn="ctr">
              <a:spcBef>
                <a:spcPts val="400"/>
              </a:spcBef>
              <a:spcAft>
                <a:spcPts val="400"/>
              </a:spcAft>
              <a:buNone/>
            </a:pPr>
            <a:r>
              <a:rPr lang="en" sz="1100">
                <a:solidFill>
                  <a:schemeClr val="dk2"/>
                </a:solidFill>
                <a:latin typeface="IBM Plex Sans"/>
                <a:ea typeface="IBM Plex Sans"/>
                <a:cs typeface="IBM Plex Sans"/>
                <a:sym typeface="IBM Plex Sans"/>
              </a:rPr>
              <a:t>deaudrey011@hotmail.com</a:t>
            </a:r>
            <a:endParaRPr sz="1100">
              <a:solidFill>
                <a:schemeClr val="dk2"/>
              </a:solidFill>
              <a:latin typeface="IBM Plex Sans"/>
              <a:ea typeface="IBM Plex Sans"/>
              <a:cs typeface="IBM Plex Sans"/>
              <a:sym typeface="IBM Plex Sans"/>
            </a:endParaRPr>
          </a:p>
        </p:txBody>
      </p:sp>
      <p:pic>
        <p:nvPicPr>
          <p:cNvPr id="469" name="Google Shape;469;p48"/>
          <p:cNvPicPr preferRelativeResize="0"/>
          <p:nvPr/>
        </p:nvPicPr>
        <p:blipFill rotWithShape="1">
          <a:blip r:embed="rId3">
            <a:alphaModFix/>
          </a:blip>
          <a:srcRect b="0" l="0" r="0" t="0"/>
          <a:stretch/>
        </p:blipFill>
        <p:spPr>
          <a:xfrm>
            <a:off x="3990300" y="2755000"/>
            <a:ext cx="1163400" cy="1163400"/>
          </a:xfrm>
          <a:prstGeom prst="ellipse">
            <a:avLst/>
          </a:prstGeom>
          <a:noFill/>
          <a:ln>
            <a:noFill/>
          </a:ln>
        </p:spPr>
      </p:pic>
      <p:pic>
        <p:nvPicPr>
          <p:cNvPr id="470" name="Google Shape;470;p48"/>
          <p:cNvPicPr preferRelativeResize="0"/>
          <p:nvPr/>
        </p:nvPicPr>
        <p:blipFill rotWithShape="1">
          <a:blip r:embed="rId3">
            <a:alphaModFix/>
          </a:blip>
          <a:srcRect b="0" l="0" r="0" t="0"/>
          <a:stretch/>
        </p:blipFill>
        <p:spPr>
          <a:xfrm>
            <a:off x="6733050" y="2742175"/>
            <a:ext cx="1163400" cy="11634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76" name="Google Shape;476;p49"/>
          <p:cNvSpPr txBox="1"/>
          <p:nvPr>
            <p:ph idx="1" type="body"/>
          </p:nvPr>
        </p:nvSpPr>
        <p:spPr>
          <a:xfrm>
            <a:off x="914575" y="1853850"/>
            <a:ext cx="6999600" cy="22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Special thanks to all the people who made and released these awesome resources for free:</a:t>
            </a:r>
            <a:endParaRPr sz="2200"/>
          </a:p>
          <a:p>
            <a:pPr indent="-368300" lvl="0" marL="457200" rtl="0" algn="l">
              <a:lnSpc>
                <a:spcPct val="115000"/>
              </a:lnSpc>
              <a:spcBef>
                <a:spcPts val="1600"/>
              </a:spcBef>
              <a:spcAft>
                <a:spcPts val="0"/>
              </a:spcAft>
              <a:buSzPts val="2200"/>
              <a:buChar char="●"/>
            </a:pPr>
            <a:r>
              <a:rPr lang="en" sz="2200"/>
              <a:t>Presentation template by </a:t>
            </a:r>
            <a:r>
              <a:rPr lang="en" sz="2200" u="sng">
                <a:solidFill>
                  <a:schemeClr val="hlink"/>
                </a:solidFill>
                <a:hlinkClick r:id="rId3"/>
              </a:rPr>
              <a:t>SlidesCarnival</a:t>
            </a:r>
            <a:r>
              <a:rPr lang="en" sz="2200"/>
              <a:t> and Google</a:t>
            </a:r>
            <a:endParaRPr sz="2200"/>
          </a:p>
          <a:p>
            <a:pPr indent="-368300" lvl="0" marL="457200" rtl="0" algn="l">
              <a:lnSpc>
                <a:spcPct val="115000"/>
              </a:lnSpc>
              <a:spcBef>
                <a:spcPts val="0"/>
              </a:spcBef>
              <a:spcAft>
                <a:spcPts val="0"/>
              </a:spcAft>
              <a:buSzPts val="2200"/>
              <a:buChar char="●"/>
            </a:pPr>
            <a:r>
              <a:rPr lang="en" sz="2200"/>
              <a:t>P</a:t>
            </a:r>
            <a:r>
              <a:rPr lang="en" sz="2200"/>
              <a:t>hotographs by</a:t>
            </a:r>
            <a:r>
              <a:rPr lang="en" sz="1100"/>
              <a:t> </a:t>
            </a:r>
            <a:r>
              <a:rPr lang="en" sz="2200" u="sng">
                <a:solidFill>
                  <a:schemeClr val="hlink"/>
                </a:solidFill>
                <a:hlinkClick r:id="rId4"/>
              </a:rPr>
              <a:t>SeattleMet</a:t>
            </a:r>
            <a:r>
              <a:rPr lang="en" sz="2200"/>
              <a:t> and </a:t>
            </a:r>
            <a:r>
              <a:rPr lang="en" sz="2200" u="sng">
                <a:solidFill>
                  <a:schemeClr val="hlink"/>
                </a:solidFill>
                <a:hlinkClick r:id="rId5"/>
              </a:rPr>
              <a:t>King County</a:t>
            </a:r>
            <a:endParaRPr sz="2200"/>
          </a:p>
        </p:txBody>
      </p:sp>
      <p:sp>
        <p:nvSpPr>
          <p:cNvPr id="477" name="Google Shape;477;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478" name="Google Shape;478;p49"/>
          <p:cNvSpPr txBox="1"/>
          <p:nvPr/>
        </p:nvSpPr>
        <p:spPr>
          <a:xfrm>
            <a:off x="633175" y="4082550"/>
            <a:ext cx="7562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2"/>
                </a:solidFill>
                <a:latin typeface="IBM Plex Sans Light"/>
                <a:ea typeface="IBM Plex Sans Light"/>
                <a:cs typeface="IBM Plex Sans Light"/>
                <a:sym typeface="IBM Plex Sans Light"/>
              </a:rPr>
              <a:t>More info on how to use this template at </a:t>
            </a:r>
            <a:r>
              <a:rPr b="1" lang="en" sz="1200" u="sng">
                <a:solidFill>
                  <a:schemeClr val="accent2"/>
                </a:solidFill>
                <a:latin typeface="IBM Plex Sans Light"/>
                <a:ea typeface="IBM Plex Sans Light"/>
                <a:cs typeface="IBM Plex Sans Light"/>
                <a:sym typeface="IBM Plex Sans Light"/>
                <a:hlinkClick r:id="rId6">
                  <a:extLst>
                    <a:ext uri="{A12FA001-AC4F-418D-AE19-62706E023703}">
                      <ahyp:hlinkClr val="tx"/>
                    </a:ext>
                  </a:extLst>
                </a:hlinkClick>
              </a:rPr>
              <a:t>slidescarnival.com/help-use-presentation-template</a:t>
            </a:r>
            <a:endParaRPr b="1" sz="1200">
              <a:solidFill>
                <a:schemeClr val="accent2"/>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latin typeface="IBM Plex Sans Light"/>
                <a:ea typeface="IBM Plex Sans Light"/>
                <a:cs typeface="IBM Plex Sans Light"/>
                <a:sym typeface="IBM Plex Sans Light"/>
              </a:rPr>
              <a:t>This template is free to use under </a:t>
            </a:r>
            <a:r>
              <a:rPr lang="en" sz="1200" u="sng">
                <a:solidFill>
                  <a:schemeClr val="accent2"/>
                </a:solidFill>
                <a:latin typeface="IBM Plex Sans Light"/>
                <a:ea typeface="IBM Plex Sans Light"/>
                <a:cs typeface="IBM Plex Sans Light"/>
                <a:sym typeface="IBM Plex Sans Light"/>
                <a:hlinkClick r:id="rId7">
                  <a:extLst>
                    <a:ext uri="{A12FA001-AC4F-418D-AE19-62706E023703}">
                      <ahyp:hlinkClr val="tx"/>
                    </a:ext>
                  </a:extLst>
                </a:hlinkClick>
              </a:rPr>
              <a:t>Creative Commons Attribution license</a:t>
            </a:r>
            <a:r>
              <a:rPr lang="en" sz="1200">
                <a:solidFill>
                  <a:schemeClr val="accent2"/>
                </a:solidFill>
                <a:latin typeface="IBM Plex Sans Light"/>
                <a:ea typeface="IBM Plex Sans Light"/>
                <a:cs typeface="IBM Plex Sans Light"/>
                <a:sym typeface="IBM Plex Sans Light"/>
              </a:rPr>
              <a:t>. You can keep the Credits slide or mention SlidesCarnival and other resources used in a slide footer.</a:t>
            </a:r>
            <a:endParaRPr>
              <a:latin typeface="IBM Plex Sans Light"/>
              <a:ea typeface="IBM Plex Sans Light"/>
              <a:cs typeface="IBM Plex Sans Light"/>
              <a:sym typeface="IBM Plex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914575" y="485675"/>
            <a:ext cx="60267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Overview</a:t>
            </a:r>
            <a:endParaRPr>
              <a:solidFill>
                <a:srgbClr val="1277E1"/>
              </a:solidFill>
            </a:endParaRPr>
          </a:p>
        </p:txBody>
      </p:sp>
      <p:sp>
        <p:nvSpPr>
          <p:cNvPr id="249" name="Google Shape;249;p26"/>
          <p:cNvSpPr txBox="1"/>
          <p:nvPr>
            <p:ph idx="1" type="body"/>
          </p:nvPr>
        </p:nvSpPr>
        <p:spPr>
          <a:xfrm>
            <a:off x="729450" y="1621675"/>
            <a:ext cx="4290300" cy="19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Zillow is looking for a model that can help predict house prices. They asked us to come up with a plan to buy a large amount of houses.</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0" name="Google Shape;250;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251" name="Google Shape;251;p26"/>
          <p:cNvPicPr preferRelativeResize="0"/>
          <p:nvPr/>
        </p:nvPicPr>
        <p:blipFill rotWithShape="1">
          <a:blip r:embed="rId3">
            <a:alphaModFix/>
          </a:blip>
          <a:srcRect b="0" l="12796" r="11617" t="0"/>
          <a:stretch/>
        </p:blipFill>
        <p:spPr>
          <a:xfrm>
            <a:off x="5069675" y="1053225"/>
            <a:ext cx="3466624" cy="257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914575" y="536475"/>
            <a:ext cx="60267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Business Problem</a:t>
            </a:r>
            <a:endParaRPr>
              <a:solidFill>
                <a:srgbClr val="1277E1"/>
              </a:solidFill>
            </a:endParaRPr>
          </a:p>
        </p:txBody>
      </p:sp>
      <p:sp>
        <p:nvSpPr>
          <p:cNvPr id="257" name="Google Shape;257;p27"/>
          <p:cNvSpPr txBox="1"/>
          <p:nvPr>
            <p:ph idx="1" type="body"/>
          </p:nvPr>
        </p:nvSpPr>
        <p:spPr>
          <a:xfrm>
            <a:off x="762175" y="1584425"/>
            <a:ext cx="3933000" cy="30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Analysis of the King’s County house features show what characteristics are important to determine the fair price of houses.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Predict the fair value of houses.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Which features are more important in determining house prices?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Which city has less expensive houses: </a:t>
            </a:r>
            <a:endParaRPr sz="1500"/>
          </a:p>
          <a:p>
            <a:pPr indent="0" lvl="0" marL="457200" rtl="0" algn="l">
              <a:spcBef>
                <a:spcPts val="0"/>
              </a:spcBef>
              <a:spcAft>
                <a:spcPts val="0"/>
              </a:spcAft>
              <a:buNone/>
            </a:pPr>
            <a:r>
              <a:rPr lang="en" sz="1500"/>
              <a:t>Seattle,  Redmond or Kent?</a:t>
            </a:r>
            <a:endParaRPr sz="1500"/>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258" name="Google Shape;258;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259" name="Google Shape;259;p27"/>
          <p:cNvPicPr preferRelativeResize="0"/>
          <p:nvPr/>
        </p:nvPicPr>
        <p:blipFill>
          <a:blip r:embed="rId3">
            <a:alphaModFix/>
          </a:blip>
          <a:stretch>
            <a:fillRect/>
          </a:stretch>
        </p:blipFill>
        <p:spPr>
          <a:xfrm>
            <a:off x="5082175" y="1584425"/>
            <a:ext cx="3757024" cy="17784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Data Dive and Methods</a:t>
            </a:r>
            <a:endParaRPr>
              <a:solidFill>
                <a:srgbClr val="1277E1"/>
              </a:solidFill>
            </a:endParaRPr>
          </a:p>
        </p:txBody>
      </p:sp>
      <p:sp>
        <p:nvSpPr>
          <p:cNvPr id="265" name="Google Shape;265;p28"/>
          <p:cNvSpPr txBox="1"/>
          <p:nvPr>
            <p:ph idx="1" type="body"/>
          </p:nvPr>
        </p:nvSpPr>
        <p:spPr>
          <a:xfrm>
            <a:off x="408775" y="1404050"/>
            <a:ext cx="3296400" cy="2503200"/>
          </a:xfrm>
          <a:prstGeom prst="rect">
            <a:avLst/>
          </a:prstGeom>
        </p:spPr>
        <p:txBody>
          <a:bodyPr anchorCtr="0" anchor="t" bIns="91425" lIns="91425" spcFirstLastPara="1" rIns="91425" wrap="square" tIns="91425">
            <a:noAutofit/>
          </a:bodyPr>
          <a:lstStyle/>
          <a:p>
            <a:pPr indent="-311150" lvl="0" marL="457200" rtl="0" algn="just">
              <a:spcBef>
                <a:spcPts val="1000"/>
              </a:spcBef>
              <a:spcAft>
                <a:spcPts val="0"/>
              </a:spcAft>
              <a:buSzPts val="1300"/>
              <a:buChar char="●"/>
            </a:pPr>
            <a:r>
              <a:rPr b="1" lang="en"/>
              <a:t>The Kings County Housing dataset: </a:t>
            </a:r>
            <a:endParaRPr b="1"/>
          </a:p>
          <a:p>
            <a:pPr indent="0" lvl="0" marL="457200" rtl="0" algn="just">
              <a:spcBef>
                <a:spcPts val="1600"/>
              </a:spcBef>
              <a:spcAft>
                <a:spcPts val="0"/>
              </a:spcAft>
              <a:buNone/>
            </a:pPr>
            <a:r>
              <a:t/>
            </a:r>
            <a:endParaRPr/>
          </a:p>
          <a:p>
            <a:pPr indent="0" lvl="0" marL="457200" rtl="0" algn="just">
              <a:spcBef>
                <a:spcPts val="1600"/>
              </a:spcBef>
              <a:spcAft>
                <a:spcPts val="0"/>
              </a:spcAft>
              <a:buNone/>
            </a:pPr>
            <a:r>
              <a:t/>
            </a:r>
            <a:endParaRPr/>
          </a:p>
          <a:p>
            <a:pPr indent="-311150" lvl="0" marL="457200" rtl="0" algn="just">
              <a:spcBef>
                <a:spcPts val="1600"/>
              </a:spcBef>
              <a:spcAft>
                <a:spcPts val="0"/>
              </a:spcAft>
              <a:buSzPts val="1300"/>
              <a:buChar char="●"/>
            </a:pPr>
            <a:r>
              <a:rPr lang="en"/>
              <a:t>Regression models with key predictive features were trained and tested as tools capable of predicting prices of houses  in Kings County.</a:t>
            </a:r>
            <a:endParaRPr/>
          </a:p>
        </p:txBody>
      </p:sp>
      <p:sp>
        <p:nvSpPr>
          <p:cNvPr id="266" name="Google Shape;26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267" name="Google Shape;267;p28"/>
          <p:cNvPicPr preferRelativeResize="0"/>
          <p:nvPr/>
        </p:nvPicPr>
        <p:blipFill>
          <a:blip r:embed="rId3">
            <a:alphaModFix/>
          </a:blip>
          <a:stretch>
            <a:fillRect/>
          </a:stretch>
        </p:blipFill>
        <p:spPr>
          <a:xfrm>
            <a:off x="3788017" y="1519700"/>
            <a:ext cx="4782232" cy="2503200"/>
          </a:xfrm>
          <a:prstGeom prst="rect">
            <a:avLst/>
          </a:prstGeom>
          <a:noFill/>
          <a:ln>
            <a:noFill/>
          </a:ln>
        </p:spPr>
      </p:pic>
      <p:pic>
        <p:nvPicPr>
          <p:cNvPr id="268" name="Google Shape;268;p28"/>
          <p:cNvPicPr preferRelativeResize="0"/>
          <p:nvPr/>
        </p:nvPicPr>
        <p:blipFill>
          <a:blip r:embed="rId4">
            <a:alphaModFix/>
          </a:blip>
          <a:stretch>
            <a:fillRect/>
          </a:stretch>
        </p:blipFill>
        <p:spPr>
          <a:xfrm rot="-1821162">
            <a:off x="5154276" y="1833116"/>
            <a:ext cx="1463401" cy="821917"/>
          </a:xfrm>
          <a:prstGeom prst="rect">
            <a:avLst/>
          </a:prstGeom>
          <a:noFill/>
          <a:ln>
            <a:noFill/>
          </a:ln>
        </p:spPr>
      </p:pic>
      <p:sp>
        <p:nvSpPr>
          <p:cNvPr id="269" name="Google Shape;269;p28"/>
          <p:cNvSpPr txBox="1"/>
          <p:nvPr/>
        </p:nvSpPr>
        <p:spPr>
          <a:xfrm>
            <a:off x="1057275" y="1885950"/>
            <a:ext cx="2914800" cy="615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Clr>
                <a:schemeClr val="accent1"/>
              </a:buClr>
              <a:buSzPts val="1300"/>
              <a:buFont typeface="Lato"/>
              <a:buChar char="●"/>
            </a:pPr>
            <a:r>
              <a:rPr lang="en" sz="1300">
                <a:solidFill>
                  <a:schemeClr val="accent1"/>
                </a:solidFill>
                <a:latin typeface="Lato"/>
                <a:ea typeface="Lato"/>
                <a:cs typeface="Lato"/>
                <a:sym typeface="Lato"/>
              </a:rPr>
              <a:t>Over 21 thousand houses</a:t>
            </a:r>
            <a:endParaRPr sz="1300">
              <a:solidFill>
                <a:schemeClr val="accent1"/>
              </a:solidFill>
              <a:latin typeface="Lato"/>
              <a:ea typeface="Lato"/>
              <a:cs typeface="Lato"/>
              <a:sym typeface="Lato"/>
            </a:endParaRPr>
          </a:p>
          <a:p>
            <a:pPr indent="-311150" lvl="0" marL="457200" rtl="0" algn="just">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21 different features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77E1"/>
        </a:solidFill>
      </p:bgPr>
    </p:bg>
    <p:spTree>
      <p:nvGrpSpPr>
        <p:cNvPr id="273" name="Shape 273"/>
        <p:cNvGrpSpPr/>
        <p:nvPr/>
      </p:nvGrpSpPr>
      <p:grpSpPr>
        <a:xfrm>
          <a:off x="0" y="0"/>
          <a:ext cx="0" cy="0"/>
          <a:chOff x="0" y="0"/>
          <a:chExt cx="0" cy="0"/>
        </a:xfrm>
      </p:grpSpPr>
      <p:sp>
        <p:nvSpPr>
          <p:cNvPr id="274" name="Google Shape;27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Regression Results</a:t>
            </a:r>
            <a:endParaRPr/>
          </a:p>
        </p:txBody>
      </p:sp>
      <p:sp>
        <p:nvSpPr>
          <p:cNvPr id="275" name="Google Shape;27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0"/>
          <p:cNvSpPr txBox="1"/>
          <p:nvPr>
            <p:ph type="title"/>
          </p:nvPr>
        </p:nvSpPr>
        <p:spPr>
          <a:xfrm>
            <a:off x="8818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277E1"/>
                </a:solidFill>
              </a:rPr>
              <a:t>Models</a:t>
            </a:r>
            <a:endParaRPr>
              <a:solidFill>
                <a:srgbClr val="1277E1"/>
              </a:solidFill>
            </a:endParaRPr>
          </a:p>
        </p:txBody>
      </p:sp>
      <p:sp>
        <p:nvSpPr>
          <p:cNvPr id="282" name="Google Shape;282;p30"/>
          <p:cNvSpPr txBox="1"/>
          <p:nvPr>
            <p:ph idx="4294967295" type="body"/>
          </p:nvPr>
        </p:nvSpPr>
        <p:spPr>
          <a:xfrm>
            <a:off x="189900" y="1318650"/>
            <a:ext cx="2296200" cy="320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Several models were created in the analysis process</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283" name="Google Shape;283;p30"/>
          <p:cNvPicPr preferRelativeResize="0"/>
          <p:nvPr/>
        </p:nvPicPr>
        <p:blipFill rotWithShape="1">
          <a:blip r:embed="rId3">
            <a:alphaModFix/>
          </a:blip>
          <a:srcRect b="0" l="0" r="0" t="7407"/>
          <a:stretch/>
        </p:blipFill>
        <p:spPr>
          <a:xfrm>
            <a:off x="2530250" y="895350"/>
            <a:ext cx="6046250" cy="4229099"/>
          </a:xfrm>
          <a:prstGeom prst="rect">
            <a:avLst/>
          </a:prstGeom>
          <a:noFill/>
          <a:ln>
            <a:noFill/>
          </a:ln>
        </p:spPr>
      </p:pic>
      <p:sp>
        <p:nvSpPr>
          <p:cNvPr id="284" name="Google Shape;284;p30"/>
          <p:cNvSpPr txBox="1"/>
          <p:nvPr>
            <p:ph idx="4294967295" type="body"/>
          </p:nvPr>
        </p:nvSpPr>
        <p:spPr>
          <a:xfrm>
            <a:off x="3199800" y="556650"/>
            <a:ext cx="47058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Percentage of the Variation of our Data from the Mean</a:t>
            </a:r>
            <a:endParaRPr>
              <a:solidFill>
                <a:schemeClr val="dk2"/>
              </a:solidFill>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285" name="Google Shape;285;p30"/>
          <p:cNvPicPr preferRelativeResize="0"/>
          <p:nvPr/>
        </p:nvPicPr>
        <p:blipFill>
          <a:blip r:embed="rId4">
            <a:alphaModFix/>
          </a:blip>
          <a:stretch>
            <a:fillRect/>
          </a:stretch>
        </p:blipFill>
        <p:spPr>
          <a:xfrm>
            <a:off x="2190750" y="4332900"/>
            <a:ext cx="6046249" cy="791553"/>
          </a:xfrm>
          <a:prstGeom prst="rect">
            <a:avLst/>
          </a:prstGeom>
          <a:noFill/>
          <a:ln>
            <a:noFill/>
          </a:ln>
        </p:spPr>
      </p:pic>
      <p:sp>
        <p:nvSpPr>
          <p:cNvPr id="286" name="Google Shape;286;p30"/>
          <p:cNvSpPr/>
          <p:nvPr/>
        </p:nvSpPr>
        <p:spPr>
          <a:xfrm>
            <a:off x="1933575" y="3859650"/>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8237000" y="4395825"/>
            <a:ext cx="485700" cy="665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0"/>
          <p:cNvPicPr preferRelativeResize="0"/>
          <p:nvPr/>
        </p:nvPicPr>
        <p:blipFill rotWithShape="1">
          <a:blip r:embed="rId5">
            <a:alphaModFix/>
          </a:blip>
          <a:srcRect b="39653" l="0" r="0" t="0"/>
          <a:stretch/>
        </p:blipFill>
        <p:spPr>
          <a:xfrm rot="10800000">
            <a:off x="2540375" y="4332900"/>
            <a:ext cx="196700" cy="6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1"/>
          <p:cNvSpPr txBox="1"/>
          <p:nvPr>
            <p:ph idx="4294967295" type="body"/>
          </p:nvPr>
        </p:nvSpPr>
        <p:spPr>
          <a:xfrm>
            <a:off x="414475" y="523875"/>
            <a:ext cx="3667800" cy="320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Multiple highly correlated features are not good for regression models</a:t>
            </a:r>
            <a:endParaRPr/>
          </a:p>
          <a:p>
            <a:pPr indent="0" lvl="0" marL="0" rtl="0" algn="l">
              <a:spcBef>
                <a:spcPts val="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295" name="Google Shape;295;p31"/>
          <p:cNvSpPr txBox="1"/>
          <p:nvPr/>
        </p:nvSpPr>
        <p:spPr>
          <a:xfrm>
            <a:off x="4836300" y="523325"/>
            <a:ext cx="3219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Degree Between Features</a:t>
            </a:r>
            <a:endParaRPr>
              <a:latin typeface="Lato"/>
              <a:ea typeface="Lato"/>
              <a:cs typeface="Lato"/>
              <a:sym typeface="Lato"/>
            </a:endParaRPr>
          </a:p>
        </p:txBody>
      </p:sp>
      <p:pic>
        <p:nvPicPr>
          <p:cNvPr id="296" name="Google Shape;296;p31"/>
          <p:cNvPicPr preferRelativeResize="0"/>
          <p:nvPr/>
        </p:nvPicPr>
        <p:blipFill>
          <a:blip r:embed="rId3">
            <a:alphaModFix/>
          </a:blip>
          <a:stretch>
            <a:fillRect/>
          </a:stretch>
        </p:blipFill>
        <p:spPr>
          <a:xfrm>
            <a:off x="0" y="1571200"/>
            <a:ext cx="3962925" cy="3069859"/>
          </a:xfrm>
          <a:prstGeom prst="rect">
            <a:avLst/>
          </a:prstGeom>
          <a:noFill/>
          <a:ln>
            <a:noFill/>
          </a:ln>
        </p:spPr>
      </p:pic>
      <p:sp>
        <p:nvSpPr>
          <p:cNvPr id="297" name="Google Shape;297;p31"/>
          <p:cNvSpPr txBox="1"/>
          <p:nvPr/>
        </p:nvSpPr>
        <p:spPr>
          <a:xfrm>
            <a:off x="731025" y="1342475"/>
            <a:ext cx="285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of Features with Price</a:t>
            </a:r>
            <a:endParaRPr>
              <a:latin typeface="Lato"/>
              <a:ea typeface="Lato"/>
              <a:cs typeface="Lato"/>
              <a:sym typeface="Lato"/>
            </a:endParaRPr>
          </a:p>
        </p:txBody>
      </p:sp>
      <p:pic>
        <p:nvPicPr>
          <p:cNvPr id="298" name="Google Shape;298;p31"/>
          <p:cNvPicPr preferRelativeResize="0"/>
          <p:nvPr/>
        </p:nvPicPr>
        <p:blipFill>
          <a:blip r:embed="rId4">
            <a:alphaModFix/>
          </a:blip>
          <a:stretch>
            <a:fillRect/>
          </a:stretch>
        </p:blipFill>
        <p:spPr>
          <a:xfrm>
            <a:off x="4082283" y="523875"/>
            <a:ext cx="4685719" cy="4526049"/>
          </a:xfrm>
          <a:prstGeom prst="rect">
            <a:avLst/>
          </a:prstGeom>
          <a:noFill/>
          <a:ln>
            <a:noFill/>
          </a:ln>
        </p:spPr>
      </p:pic>
      <p:sp>
        <p:nvSpPr>
          <p:cNvPr id="299" name="Google Shape;299;p31"/>
          <p:cNvSpPr txBox="1"/>
          <p:nvPr/>
        </p:nvSpPr>
        <p:spPr>
          <a:xfrm>
            <a:off x="5264925" y="523325"/>
            <a:ext cx="285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Between Features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2"/>
          <p:cNvSpPr txBox="1"/>
          <p:nvPr>
            <p:ph idx="4294967295" type="body"/>
          </p:nvPr>
        </p:nvSpPr>
        <p:spPr>
          <a:xfrm>
            <a:off x="380325" y="523325"/>
            <a:ext cx="3953700" cy="83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More appropriate</a:t>
            </a:r>
            <a:endParaRPr sz="1500"/>
          </a:p>
          <a:p>
            <a:pPr indent="0" lvl="0" marL="0" rtl="0" algn="l">
              <a:spcBef>
                <a:spcPts val="0"/>
              </a:spcBef>
              <a:spcAft>
                <a:spcPts val="0"/>
              </a:spcAft>
              <a:buNone/>
            </a:pPr>
            <a:r>
              <a:rPr lang="en" sz="1500"/>
              <a:t>             correlation matrix</a:t>
            </a:r>
            <a:endParaRPr/>
          </a:p>
        </p:txBody>
      </p:sp>
      <p:pic>
        <p:nvPicPr>
          <p:cNvPr id="306" name="Google Shape;306;p32"/>
          <p:cNvPicPr preferRelativeResize="0"/>
          <p:nvPr/>
        </p:nvPicPr>
        <p:blipFill>
          <a:blip r:embed="rId3">
            <a:alphaModFix/>
          </a:blip>
          <a:stretch>
            <a:fillRect/>
          </a:stretch>
        </p:blipFill>
        <p:spPr>
          <a:xfrm>
            <a:off x="3867150" y="556650"/>
            <a:ext cx="4819650" cy="4526049"/>
          </a:xfrm>
          <a:prstGeom prst="rect">
            <a:avLst/>
          </a:prstGeom>
          <a:noFill/>
          <a:ln>
            <a:noFill/>
          </a:ln>
        </p:spPr>
      </p:pic>
      <p:sp>
        <p:nvSpPr>
          <p:cNvPr id="307" name="Google Shape;307;p32"/>
          <p:cNvSpPr txBox="1"/>
          <p:nvPr/>
        </p:nvSpPr>
        <p:spPr>
          <a:xfrm>
            <a:off x="4912500" y="523325"/>
            <a:ext cx="3219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Degree Between Features</a:t>
            </a:r>
            <a:endParaRPr>
              <a:latin typeface="Lato"/>
              <a:ea typeface="Lato"/>
              <a:cs typeface="Lato"/>
              <a:sym typeface="Lato"/>
            </a:endParaRPr>
          </a:p>
        </p:txBody>
      </p:sp>
      <p:pic>
        <p:nvPicPr>
          <p:cNvPr id="308" name="Google Shape;308;p32"/>
          <p:cNvPicPr preferRelativeResize="0"/>
          <p:nvPr/>
        </p:nvPicPr>
        <p:blipFill>
          <a:blip r:embed="rId4">
            <a:alphaModFix/>
          </a:blip>
          <a:stretch>
            <a:fillRect/>
          </a:stretch>
        </p:blipFill>
        <p:spPr>
          <a:xfrm>
            <a:off x="0" y="1575750"/>
            <a:ext cx="4000501" cy="3098975"/>
          </a:xfrm>
          <a:prstGeom prst="rect">
            <a:avLst/>
          </a:prstGeom>
          <a:noFill/>
          <a:ln>
            <a:noFill/>
          </a:ln>
        </p:spPr>
      </p:pic>
      <p:pic>
        <p:nvPicPr>
          <p:cNvPr id="309" name="Google Shape;309;p32"/>
          <p:cNvPicPr preferRelativeResize="0"/>
          <p:nvPr/>
        </p:nvPicPr>
        <p:blipFill rotWithShape="1">
          <a:blip r:embed="rId5">
            <a:alphaModFix/>
          </a:blip>
          <a:srcRect b="0" l="3984" r="0" t="0"/>
          <a:stretch/>
        </p:blipFill>
        <p:spPr>
          <a:xfrm>
            <a:off x="3933825" y="523325"/>
            <a:ext cx="5046351" cy="4663051"/>
          </a:xfrm>
          <a:prstGeom prst="rect">
            <a:avLst/>
          </a:prstGeom>
          <a:noFill/>
          <a:ln>
            <a:noFill/>
          </a:ln>
        </p:spPr>
      </p:pic>
      <p:sp>
        <p:nvSpPr>
          <p:cNvPr id="310" name="Google Shape;310;p32"/>
          <p:cNvSpPr txBox="1"/>
          <p:nvPr/>
        </p:nvSpPr>
        <p:spPr>
          <a:xfrm>
            <a:off x="731025" y="1342475"/>
            <a:ext cx="285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of Features with Price</a:t>
            </a:r>
            <a:endParaRPr>
              <a:latin typeface="Lato"/>
              <a:ea typeface="Lato"/>
              <a:cs typeface="Lato"/>
              <a:sym typeface="Lato"/>
            </a:endParaRPr>
          </a:p>
        </p:txBody>
      </p:sp>
      <p:sp>
        <p:nvSpPr>
          <p:cNvPr id="311" name="Google Shape;311;p32"/>
          <p:cNvSpPr txBox="1"/>
          <p:nvPr/>
        </p:nvSpPr>
        <p:spPr>
          <a:xfrm>
            <a:off x="5264925" y="523325"/>
            <a:ext cx="285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Correlation Between Features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